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21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3.xml.rels" ContentType="application/vnd.openxmlformats-package.relationships+xml"/>
  <Override PartName="/ppt/slides/_rels/slide21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presProps.xml" ContentType="application/vnd.openxmlformats-officedocument.presentationml.presProps+xml"/>
  <Override PartName="/ppt/media/image1.png" ContentType="image/png"/>
  <Override PartName="/ppt/media/image2.jpeg" ContentType="image/jpeg"/>
  <Override PartName="/ppt/media/image23.jpeg" ContentType="image/jpeg"/>
  <Override PartName="/ppt/media/image8.png" ContentType="image/pn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9.png" ContentType="image/png"/>
  <Override PartName="/ppt/media/image10.png" ContentType="image/png"/>
  <Override PartName="/ppt/media/image11.png" ContentType="image/png"/>
  <Override PartName="/ppt/media/image12.png" ContentType="image/png"/>
  <Override PartName="/ppt/media/image13.png" ContentType="image/png"/>
  <Override PartName="/ppt/media/image14.png" ContentType="image/png"/>
  <Override PartName="/ppt/media/image15.png" ContentType="image/png"/>
  <Override PartName="/ppt/media/image16.png" ContentType="image/png"/>
  <Override PartName="/ppt/media/image17.png" ContentType="image/png"/>
  <Override PartName="/ppt/media/image18.png" ContentType="image/png"/>
  <Override PartName="/ppt/media/image19.png" ContentType="image/png"/>
  <Override PartName="/ppt/media/image20.png" ContentType="image/png"/>
  <Override PartName="/ppt/media/image21.png" ContentType="image/png"/>
  <Override PartName="/ppt/media/image22.png" ContentType="image/pn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60" r:id="rId6"/>
    <p:sldMasterId id="2147483662" r:id="rId7"/>
    <p:sldMasterId id="2147483664" r:id="rId8"/>
    <p:sldMasterId id="2147483666" r:id="rId9"/>
    <p:sldMasterId id="2147483668" r:id="rId10"/>
    <p:sldMasterId id="2147483670" r:id="rId11"/>
    <p:sldMasterId id="2147483672" r:id="rId12"/>
  </p:sldMasterIdLst>
  <p:sldIdLst>
    <p:sldId id="256" r:id="rId13"/>
    <p:sldId id="257" r:id="rId14"/>
    <p:sldId id="258" r:id="rId15"/>
    <p:sldId id="259" r:id="rId16"/>
    <p:sldId id="260" r:id="rId17"/>
    <p:sldId id="261" r:id="rId18"/>
    <p:sldId id="262" r:id="rId19"/>
    <p:sldId id="263" r:id="rId20"/>
    <p:sldId id="264" r:id="rId21"/>
    <p:sldId id="265" r:id="rId22"/>
    <p:sldId id="266" r:id="rId23"/>
    <p:sldId id="267" r:id="rId24"/>
    <p:sldId id="268" r:id="rId25"/>
    <p:sldId id="269" r:id="rId26"/>
    <p:sldId id="270" r:id="rId27"/>
    <p:sldId id="271" r:id="rId28"/>
    <p:sldId id="272" r:id="rId29"/>
    <p:sldId id="273" r:id="rId30"/>
    <p:sldId id="274" r:id="rId31"/>
    <p:sldId id="275" r:id="rId32"/>
    <p:sldId id="276" r:id="rId33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" Target="slides/slide1.xml"/><Relationship Id="rId14" Type="http://schemas.openxmlformats.org/officeDocument/2006/relationships/slide" Target="slides/slide2.xml"/><Relationship Id="rId15" Type="http://schemas.openxmlformats.org/officeDocument/2006/relationships/slide" Target="slides/slide3.xml"/><Relationship Id="rId16" Type="http://schemas.openxmlformats.org/officeDocument/2006/relationships/slide" Target="slides/slide4.xml"/><Relationship Id="rId17" Type="http://schemas.openxmlformats.org/officeDocument/2006/relationships/slide" Target="slides/slide5.xml"/><Relationship Id="rId18" Type="http://schemas.openxmlformats.org/officeDocument/2006/relationships/slide" Target="slides/slide6.xml"/><Relationship Id="rId19" Type="http://schemas.openxmlformats.org/officeDocument/2006/relationships/slide" Target="slides/slide7.xml"/><Relationship Id="rId20" Type="http://schemas.openxmlformats.org/officeDocument/2006/relationships/slide" Target="slides/slide8.xml"/><Relationship Id="rId21" Type="http://schemas.openxmlformats.org/officeDocument/2006/relationships/slide" Target="slides/slide9.xml"/><Relationship Id="rId22" Type="http://schemas.openxmlformats.org/officeDocument/2006/relationships/slide" Target="slides/slide10.xml"/><Relationship Id="rId23" Type="http://schemas.openxmlformats.org/officeDocument/2006/relationships/slide" Target="slides/slide11.xml"/><Relationship Id="rId24" Type="http://schemas.openxmlformats.org/officeDocument/2006/relationships/slide" Target="slides/slide12.xml"/><Relationship Id="rId25" Type="http://schemas.openxmlformats.org/officeDocument/2006/relationships/slide" Target="slides/slide13.xml"/><Relationship Id="rId26" Type="http://schemas.openxmlformats.org/officeDocument/2006/relationships/slide" Target="slides/slide14.xml"/><Relationship Id="rId27" Type="http://schemas.openxmlformats.org/officeDocument/2006/relationships/slide" Target="slides/slide15.xml"/><Relationship Id="rId28" Type="http://schemas.openxmlformats.org/officeDocument/2006/relationships/slide" Target="slides/slide16.xml"/><Relationship Id="rId29" Type="http://schemas.openxmlformats.org/officeDocument/2006/relationships/slide" Target="slides/slide17.xml"/><Relationship Id="rId30" Type="http://schemas.openxmlformats.org/officeDocument/2006/relationships/slide" Target="slides/slide18.xml"/><Relationship Id="rId31" Type="http://schemas.openxmlformats.org/officeDocument/2006/relationships/slide" Target="slides/slide19.xml"/><Relationship Id="rId32" Type="http://schemas.openxmlformats.org/officeDocument/2006/relationships/slide" Target="slides/slide20.xml"/><Relationship Id="rId33" Type="http://schemas.openxmlformats.org/officeDocument/2006/relationships/slide" Target="slides/slide21.xml"/><Relationship Id="rId34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96345AB-7B28-4C38-9A3D-B96337DF5596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8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9" name="PlaceHolder 3"/>
          <p:cNvSpPr>
            <a:spLocks noGrp="1"/>
          </p:cNvSpPr>
          <p:nvPr>
            <p:ph/>
          </p:nvPr>
        </p:nvSpPr>
        <p:spPr>
          <a:xfrm>
            <a:off x="6226200" y="1825560"/>
            <a:ext cx="513108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18"/>
          </p:nvPr>
        </p:nvSpPr>
        <p:spPr/>
        <p:txBody>
          <a:bodyPr/>
          <a:p>
            <a:fld id="{E62EAFC4-E3B8-4DBF-B31E-C02EA263B384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6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1"/>
          </p:nvPr>
        </p:nvSpPr>
        <p:spPr/>
        <p:txBody>
          <a:bodyPr/>
          <a:p>
            <a:fld id="{DC367E42-3FD9-47A3-936B-1C410DA654FD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9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4"/>
          </p:nvPr>
        </p:nvSpPr>
        <p:spPr/>
        <p:txBody>
          <a:bodyPr/>
          <a:p>
            <a:fld id="{B2296B19-8201-4D19-A9BF-63DEA879280C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2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7"/>
          </p:nvPr>
        </p:nvSpPr>
        <p:spPr/>
        <p:txBody>
          <a:bodyPr/>
          <a:p>
            <a:fld id="{ACBB897E-E36B-45FE-B25F-4176389A8AA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5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0"/>
          </p:nvPr>
        </p:nvSpPr>
        <p:spPr/>
        <p:txBody>
          <a:bodyPr/>
          <a:p>
            <a:fld id="{D2EC36AF-4E5F-4044-8B01-EAA7B8896EF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8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3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3"/>
          </p:nvPr>
        </p:nvSpPr>
        <p:spPr/>
        <p:txBody>
          <a:bodyPr/>
          <a:p>
            <a:fld id="{7FFC9620-CBD3-4785-8E9B-A99D313D39A0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1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6FCF673-3348-47CC-A936-B39FEE9D065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DA33B0B-F224-405F-94D6-9A673E415A4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5A684A44-121A-477D-977B-0ABE40CB6D6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45593E1-F120-42F4-9F02-13FC972E62F5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5" name="PlaceHolder 2"/>
          <p:cNvSpPr>
            <a:spLocks noGrp="1"/>
          </p:cNvSpPr>
          <p:nvPr>
            <p:ph type="subTitle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pt-BR" sz="3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8AA25AD5-6CB5-4E1E-9F5B-38000892E991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x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2FEB72E1-4FB7-4D12-84DF-746764E1ECA7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vertTitleAndTx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2"/>
          </p:nvPr>
        </p:nvSpPr>
        <p:spPr/>
        <p:txBody>
          <a:bodyPr/>
          <a:p>
            <a:fld id="{C6F7BA82-D894-441D-AF5B-5DD438F857E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0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5"/>
          </p:nvPr>
        </p:nvSpPr>
        <p:spPr/>
        <p:txBody>
          <a:bodyPr/>
          <a:p>
            <a:fld id="{D2405180-18C8-4E1B-BD72-E17979927EFB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3"/>
          </p:nvPr>
        </p:nvSpPr>
        <p:spPr/>
        <p:txBody>
          <a:bodyPr/>
          <a:p>
            <a:r>
              <a:rPr lang="pt-BR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4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5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9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10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11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12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13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914400">
              <a:lnSpc>
                <a:spcPct val="90000"/>
              </a:lnSpc>
              <a:buNone/>
            </a:pPr>
            <a:r>
              <a:rPr b="0" lang="pt-BR" sz="60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 idx="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&lt;data/hora&gt;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 idx="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&lt;rodapé&gt;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 idx="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A458348-2D69-4949-B1E2-B5AAB053A22E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&lt;número&gt;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Clique para editar o formato de texto dos tópicos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2.º nível de tópicos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3.º nível de tópicos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4.º nível de tópicos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5.º nível de tópicos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6.º nível de tópicos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7.º nível de tópicos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Segundo nível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trike="noStrike" u="none">
                <a:solidFill>
                  <a:schemeClr val="dk1"/>
                </a:solidFill>
                <a:uFillTx/>
                <a:latin typeface="Calibri"/>
              </a:rPr>
              <a:t>Terceiro nível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Quarto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Quinto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16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59" name="PlaceHolder 4"/>
          <p:cNvSpPr>
            <a:spLocks noGrp="1"/>
          </p:cNvSpPr>
          <p:nvPr>
            <p:ph type="dt" idx="28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0" name="PlaceHolder 5"/>
          <p:cNvSpPr>
            <a:spLocks noGrp="1"/>
          </p:cNvSpPr>
          <p:nvPr>
            <p:ph type="ftr" idx="29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1" name="PlaceHolder 6"/>
          <p:cNvSpPr>
            <a:spLocks noGrp="1"/>
          </p:cNvSpPr>
          <p:nvPr>
            <p:ph type="sldNum" idx="30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E7143174-9068-4FA5-8400-3053FD4C1C0C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PlaceHolder 1"/>
          <p:cNvSpPr>
            <a:spLocks noGrp="1"/>
          </p:cNvSpPr>
          <p:nvPr>
            <p:ph type="title"/>
          </p:nvPr>
        </p:nvSpPr>
        <p:spPr>
          <a:xfrm>
            <a:off x="839880" y="457200"/>
            <a:ext cx="3931920" cy="15998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3" name="PlaceHolder 2"/>
          <p:cNvSpPr>
            <a:spLocks noGrp="1"/>
          </p:cNvSpPr>
          <p:nvPr>
            <p:ph type="body"/>
          </p:nvPr>
        </p:nvSpPr>
        <p:spPr>
          <a:xfrm>
            <a:off x="5183280" y="987480"/>
            <a:ext cx="6171840" cy="4873320"/>
          </a:xfrm>
          <a:prstGeom prst="rect">
            <a:avLst/>
          </a:prstGeom>
          <a:noFill/>
          <a:ln w="0">
            <a:noFill/>
          </a:ln>
        </p:spPr>
        <p:txBody>
          <a:bodyPr lIns="90000" rIns="90000" tIns="45000" bIns="45000" anchor="t">
            <a:no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"/>
              </a:rPr>
              <a:t>Clique para editar o formato de texto dos tópicos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"/>
              </a:rPr>
              <a:t>2.º nível de tópicos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"/>
              </a:rPr>
              <a:t>3.º nível de tópicos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"/>
              </a:rPr>
              <a:t>4.º nível de tópicos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"/>
              </a:rPr>
              <a:t>5.º nível de tópicos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"/>
              </a:rPr>
              <a:t>6.º nível de tópicos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pt-BR" sz="3200" strike="noStrike" u="none">
                <a:solidFill>
                  <a:schemeClr val="dk1"/>
                </a:solidFill>
                <a:uFillTx/>
                <a:latin typeface="Calibri"/>
              </a:rPr>
              <a:t>7.º nível de tópicos</a:t>
            </a:r>
            <a:endParaRPr b="0" lang="pt-BR" sz="32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4" name="PlaceHolder 3"/>
          <p:cNvSpPr>
            <a:spLocks noGrp="1"/>
          </p:cNvSpPr>
          <p:nvPr>
            <p:ph type="body"/>
          </p:nvPr>
        </p:nvSpPr>
        <p:spPr>
          <a:xfrm>
            <a:off x="839880" y="2057400"/>
            <a:ext cx="3931920" cy="38113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16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16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65" name="PlaceHolder 4"/>
          <p:cNvSpPr>
            <a:spLocks noGrp="1"/>
          </p:cNvSpPr>
          <p:nvPr>
            <p:ph type="dt" idx="31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6" name="PlaceHolder 5"/>
          <p:cNvSpPr>
            <a:spLocks noGrp="1"/>
          </p:cNvSpPr>
          <p:nvPr>
            <p:ph type="ftr" idx="32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67" name="PlaceHolder 6"/>
          <p:cNvSpPr>
            <a:spLocks noGrp="1"/>
          </p:cNvSpPr>
          <p:nvPr>
            <p:ph type="sldNum" idx="33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F769A478-D242-4149-8CE3-02DD3EE9465A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44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trike="noStrike" u="none">
                <a:solidFill>
                  <a:schemeClr val="dk1"/>
                </a:solidFill>
                <a:uFillTx/>
                <a:latin typeface="Calibri"/>
              </a:rPr>
              <a:t>Segundo nível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Terceiro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Quarto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Quinto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9" name="PlaceHolder 3"/>
          <p:cNvSpPr>
            <a:spLocks noGrp="1"/>
          </p:cNvSpPr>
          <p:nvPr>
            <p:ph type="dt" idx="4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0" name="PlaceHolder 4"/>
          <p:cNvSpPr>
            <a:spLocks noGrp="1"/>
          </p:cNvSpPr>
          <p:nvPr>
            <p:ph type="ftr" idx="5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1" name="PlaceHolder 5"/>
          <p:cNvSpPr>
            <a:spLocks noGrp="1"/>
          </p:cNvSpPr>
          <p:nvPr>
            <p:ph type="sldNum" idx="6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54B59D8F-651E-4D55-B4AC-D08F3A55A615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8724960" y="365040"/>
            <a:ext cx="262872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 vert="eaVert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44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3" name="PlaceHolder 2"/>
          <p:cNvSpPr>
            <a:spLocks noGrp="1"/>
          </p:cNvSpPr>
          <p:nvPr>
            <p:ph type="body"/>
          </p:nvPr>
        </p:nvSpPr>
        <p:spPr>
          <a:xfrm>
            <a:off x="838080" y="365040"/>
            <a:ext cx="7733880" cy="58114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 vert="eaVer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trike="noStrike" u="none">
                <a:solidFill>
                  <a:schemeClr val="dk1"/>
                </a:solidFill>
                <a:uFillTx/>
                <a:latin typeface="Calibri"/>
              </a:rPr>
              <a:t>Segundo nível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Terceiro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Quarto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Quinto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4" name="PlaceHolder 3"/>
          <p:cNvSpPr>
            <a:spLocks noGrp="1"/>
          </p:cNvSpPr>
          <p:nvPr>
            <p:ph type="dt" idx="7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5" name="PlaceHolder 4"/>
          <p:cNvSpPr>
            <a:spLocks noGrp="1"/>
          </p:cNvSpPr>
          <p:nvPr>
            <p:ph type="ftr" idx="8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16" name="PlaceHolder 5"/>
          <p:cNvSpPr>
            <a:spLocks noGrp="1"/>
          </p:cNvSpPr>
          <p:nvPr>
            <p:ph type="sldNum" idx="9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02615CD0-D13F-4D9D-8D81-7E678C7E83E9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44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8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trike="noStrike" u="none">
                <a:solidFill>
                  <a:schemeClr val="dk1"/>
                </a:solidFill>
                <a:uFillTx/>
                <a:latin typeface="Calibri"/>
              </a:rPr>
              <a:t>Segundo nível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Terceiro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Quarto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Quinto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19" name="PlaceHolder 3"/>
          <p:cNvSpPr>
            <a:spLocks noGrp="1"/>
          </p:cNvSpPr>
          <p:nvPr>
            <p:ph type="dt" idx="10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0" name="PlaceHolder 4"/>
          <p:cNvSpPr>
            <a:spLocks noGrp="1"/>
          </p:cNvSpPr>
          <p:nvPr>
            <p:ph type="ftr" idx="11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1" name="PlaceHolder 5"/>
          <p:cNvSpPr>
            <a:spLocks noGrp="1"/>
          </p:cNvSpPr>
          <p:nvPr>
            <p:ph type="sldNum" idx="12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63BF906E-35C4-4863-83A4-7A9B4BDE4676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2"/>
    <p:sldLayoutId id="2147483656" r:id="rId3"/>
    <p:sldLayoutId id="2147483657" r:id="rId4"/>
    <p:sldLayoutId id="2147483658" r:id="rId5"/>
    <p:sldLayoutId id="2147483659" r:id="rId6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831960" y="1709640"/>
            <a:ext cx="10515240" cy="285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60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60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831960" y="4589640"/>
            <a:ext cx="10515240" cy="14997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pt-BR" sz="24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Clique para editar o texto mestre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dt" idx="13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ftr" idx="14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sldNum" idx="15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2DB9CD0-3B9E-4527-8D00-6C2604709CD6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44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83808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trike="noStrike" u="none">
                <a:solidFill>
                  <a:schemeClr val="dk1"/>
                </a:solidFill>
                <a:uFillTx/>
                <a:latin typeface="Calibri"/>
              </a:rPr>
              <a:t>Segundo nível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Terceiro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Quarto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Quinto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6172200" y="1825560"/>
            <a:ext cx="518112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trike="noStrike" u="none">
                <a:solidFill>
                  <a:schemeClr val="dk1"/>
                </a:solidFill>
                <a:uFillTx/>
                <a:latin typeface="Calibri"/>
              </a:rPr>
              <a:t>Segundo nível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Terceiro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Quarto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Quinto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dt" idx="16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ftr" idx="17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sldNum" idx="18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4799096B-E860-498E-9734-13E4EAAECBFE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laceHolder 1"/>
          <p:cNvSpPr>
            <a:spLocks noGrp="1"/>
          </p:cNvSpPr>
          <p:nvPr>
            <p:ph type="title"/>
          </p:nvPr>
        </p:nvSpPr>
        <p:spPr>
          <a:xfrm>
            <a:off x="8398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44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1" name="PlaceHolder 2"/>
          <p:cNvSpPr>
            <a:spLocks noGrp="1"/>
          </p:cNvSpPr>
          <p:nvPr>
            <p:ph type="body"/>
          </p:nvPr>
        </p:nvSpPr>
        <p:spPr>
          <a:xfrm>
            <a:off x="839880" y="1681200"/>
            <a:ext cx="515736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4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2" name="PlaceHolder 3"/>
          <p:cNvSpPr>
            <a:spLocks noGrp="1"/>
          </p:cNvSpPr>
          <p:nvPr>
            <p:ph type="body"/>
          </p:nvPr>
        </p:nvSpPr>
        <p:spPr>
          <a:xfrm>
            <a:off x="839880" y="2505240"/>
            <a:ext cx="515736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trike="noStrike" u="none">
                <a:solidFill>
                  <a:schemeClr val="dk1"/>
                </a:solidFill>
                <a:uFillTx/>
                <a:latin typeface="Calibri"/>
              </a:rPr>
              <a:t>Segundo nível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Terceiro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Quarto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Quinto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3" name="PlaceHolder 4"/>
          <p:cNvSpPr>
            <a:spLocks noGrp="1"/>
          </p:cNvSpPr>
          <p:nvPr>
            <p:ph type="body"/>
          </p:nvPr>
        </p:nvSpPr>
        <p:spPr>
          <a:xfrm>
            <a:off x="6172200" y="1681200"/>
            <a:ext cx="5182920" cy="823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defTabSz="914400">
              <a:lnSpc>
                <a:spcPct val="9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1" lang="pt-BR" sz="24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4" name="PlaceHolder 5"/>
          <p:cNvSpPr>
            <a:spLocks noGrp="1"/>
          </p:cNvSpPr>
          <p:nvPr>
            <p:ph type="body"/>
          </p:nvPr>
        </p:nvSpPr>
        <p:spPr>
          <a:xfrm>
            <a:off x="6172200" y="2505240"/>
            <a:ext cx="5182920" cy="36842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marL="228600" indent="-228600" defTabSz="914400">
              <a:lnSpc>
                <a:spcPct val="90000"/>
              </a:lnSpc>
              <a:spcBef>
                <a:spcPts val="1001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800" strike="noStrike" u="none">
                <a:solidFill>
                  <a:schemeClr val="dk1"/>
                </a:solidFill>
                <a:uFillTx/>
                <a:latin typeface="Calibri"/>
              </a:rPr>
              <a:t>Clique para editar o texto mestre</a:t>
            </a: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1" marL="6858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400" strike="noStrike" u="none">
                <a:solidFill>
                  <a:schemeClr val="dk1"/>
                </a:solidFill>
                <a:uFillTx/>
                <a:latin typeface="Calibri"/>
              </a:rPr>
              <a:t>Segundo nível</a:t>
            </a:r>
            <a:endParaRPr b="0" lang="pt-BR" sz="24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2" marL="11430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2000" strike="noStrike" u="none">
                <a:solidFill>
                  <a:schemeClr val="dk1"/>
                </a:solidFill>
                <a:uFillTx/>
                <a:latin typeface="Calibri"/>
              </a:rPr>
              <a:t>Terceiro nível</a:t>
            </a:r>
            <a:endParaRPr b="0" lang="pt-BR" sz="20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3" marL="16002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Quarto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  <a:p>
            <a:pPr lvl="4" marL="2057400" indent="-228600" defTabSz="914400">
              <a:lnSpc>
                <a:spcPct val="90000"/>
              </a:lnSpc>
              <a:spcBef>
                <a:spcPts val="499"/>
              </a:spcBef>
              <a:buClr>
                <a:srgbClr val="000000"/>
              </a:buClr>
              <a:buFont typeface="Arial"/>
              <a:buChar char="•"/>
            </a:pPr>
            <a:r>
              <a:rPr b="0" lang="pt-BR" sz="1800" strike="noStrike" u="none">
                <a:solidFill>
                  <a:schemeClr val="dk1"/>
                </a:solidFill>
                <a:uFillTx/>
                <a:latin typeface="Calibri"/>
              </a:rPr>
              <a:t>Quinto nível</a:t>
            </a:r>
            <a:endParaRPr b="0" lang="pt-BR" sz="1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5" name="PlaceHolder 6"/>
          <p:cNvSpPr>
            <a:spLocks noGrp="1"/>
          </p:cNvSpPr>
          <p:nvPr>
            <p:ph type="dt" idx="19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6" name="PlaceHolder 7"/>
          <p:cNvSpPr>
            <a:spLocks noGrp="1"/>
          </p:cNvSpPr>
          <p:nvPr>
            <p:ph type="ftr" idx="20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47" name="PlaceHolder 8"/>
          <p:cNvSpPr>
            <a:spLocks noGrp="1"/>
          </p:cNvSpPr>
          <p:nvPr>
            <p:ph type="sldNum" idx="21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C6EC01D3-9E14-4F3B-ACEC-EFE1C686F543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 defTabSz="914400">
              <a:lnSpc>
                <a:spcPct val="90000"/>
              </a:lnSpc>
              <a:buNone/>
            </a:pPr>
            <a:r>
              <a:rPr b="0" lang="pt-BR" sz="4400" strike="noStrike" u="none">
                <a:solidFill>
                  <a:schemeClr val="dk1"/>
                </a:solidFill>
                <a:uFillTx/>
                <a:latin typeface="Calibri Light"/>
              </a:rPr>
              <a:t>Clique para editar o título mestre</a:t>
            </a:r>
            <a:endParaRPr b="0" lang="pt-BR" sz="44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dt" idx="22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0" name="PlaceHolder 3"/>
          <p:cNvSpPr>
            <a:spLocks noGrp="1"/>
          </p:cNvSpPr>
          <p:nvPr>
            <p:ph type="ftr" idx="23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1" name="PlaceHolder 4"/>
          <p:cNvSpPr>
            <a:spLocks noGrp="1"/>
          </p:cNvSpPr>
          <p:nvPr>
            <p:ph type="sldNum" idx="24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7BC88CED-FC7D-444C-A844-F9553E3CEFB5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dt" idx="25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defTabSz="914400">
              <a:lnSpc>
                <a:spcPct val="100000"/>
              </a:lnSpc>
              <a:buNone/>
            </a:pPr>
            <a:r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 </a:t>
            </a:r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 type="ftr" idx="26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>
              <a:buNone/>
              <a:defRPr b="0" lang="pt-BR" sz="1400" strike="noStrike" u="none">
                <a:solidFill>
                  <a:srgbClr val="000000"/>
                </a:solidFill>
                <a:uFillTx/>
                <a:latin typeface="Times New Roman"/>
              </a:defRPr>
            </a:lvl1pPr>
          </a:lstStyle>
          <a:p>
            <a:pPr indent="0" algn="ctr">
              <a:buNone/>
            </a:pPr>
            <a:r>
              <a:rPr b="0" lang="pt-BR" sz="1400" strike="noStrike" u="none">
                <a:solidFill>
                  <a:srgbClr val="000000"/>
                </a:solidFill>
                <a:uFillTx/>
                <a:latin typeface="Times New Roman"/>
              </a:rPr>
              <a:t> </a:t>
            </a:r>
            <a:endParaRPr b="0" lang="pt-BR" sz="14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 type="sldNum" idx="27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def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</a:pPr>
            <a:fld id="{1867FD86-DA41-4019-98DC-B9485F521004}" type="slidenum">
              <a:rPr b="0" lang="pt-BR" sz="1200" strike="noStrike" u="none">
                <a:solidFill>
                  <a:schemeClr val="dk1">
                    <a:tint val="75000"/>
                  </a:schemeClr>
                </a:solidFill>
                <a:uFillTx/>
                <a:latin typeface="Calibri"/>
              </a:rPr>
              <a:t>1</a:t>
            </a:fld>
            <a:endParaRPr b="0" lang="pt-BR" sz="1200" strike="noStrike" u="none">
              <a:solidFill>
                <a:srgbClr val="000000"/>
              </a:solidFill>
              <a:uFillTx/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4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1.png"/><Relationship Id="rId3" Type="http://schemas.openxmlformats.org/officeDocument/2006/relationships/slideLayout" Target="../slideLayouts/slideLayout4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slideLayout" Target="../slideLayouts/slideLayout4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4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4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4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4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4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4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4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slideLayout" Target="../slideLayouts/slideLayout4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4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8.png"/><Relationship Id="rId3" Type="http://schemas.openxmlformats.org/officeDocument/2006/relationships/image" Target="../media/image19.png"/><Relationship Id="rId4" Type="http://schemas.openxmlformats.org/officeDocument/2006/relationships/slideLayout" Target="../slideLayouts/slideLayout4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20.png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18.png"/><Relationship Id="rId7" Type="http://schemas.openxmlformats.org/officeDocument/2006/relationships/slideLayout" Target="../slideLayouts/slideLayout4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4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5.png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slideLayout" Target="../slideLayouts/slideLayout4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8.png"/><Relationship Id="rId3" Type="http://schemas.openxmlformats.org/officeDocument/2006/relationships/slideLayout" Target="../slideLayouts/slideLayout4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4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.jpeg"/><Relationship Id="rId2" Type="http://schemas.openxmlformats.org/officeDocument/2006/relationships/image" Target="../media/image10.png"/><Relationship Id="rId3" Type="http://schemas.openxmlformats.org/officeDocument/2006/relationships/slideLayout" Target="../slideLayouts/slideLayout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PlaceHolder 1"/>
          <p:cNvSpPr>
            <a:spLocks noGrp="1"/>
          </p:cNvSpPr>
          <p:nvPr>
            <p:ph type="title"/>
          </p:nvPr>
        </p:nvSpPr>
        <p:spPr>
          <a:xfrm>
            <a:off x="838080" y="365040"/>
            <a:ext cx="10515240" cy="13251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p>
            <a:pPr indent="0">
              <a:buNone/>
            </a:pPr>
            <a:endParaRPr b="0" lang="pt-BR" sz="4400" strike="noStrike" u="none">
              <a:solidFill>
                <a:schemeClr val="dk1"/>
              </a:solidFill>
              <a:uFillTx/>
              <a:latin typeface="Calibri Light"/>
            </a:endParaRPr>
          </a:p>
        </p:txBody>
      </p:sp>
      <p:sp>
        <p:nvSpPr>
          <p:cNvPr id="69" name="PlaceHolder 2"/>
          <p:cNvSpPr>
            <a:spLocks noGrp="1"/>
          </p:cNvSpPr>
          <p:nvPr>
            <p:ph/>
          </p:nvPr>
        </p:nvSpPr>
        <p:spPr>
          <a:xfrm>
            <a:off x="838080" y="1825560"/>
            <a:ext cx="10515240" cy="43509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pt-BR" sz="2800" strike="noStrike" u="none">
              <a:solidFill>
                <a:schemeClr val="dk1"/>
              </a:solidFill>
              <a:uFillTx/>
              <a:latin typeface="Calibri"/>
            </a:endParaRPr>
          </a:p>
        </p:txBody>
      </p:sp>
      <p:pic>
        <p:nvPicPr>
          <p:cNvPr id="70" name="Imagem 3" descr=""/>
          <p:cNvPicPr/>
          <p:nvPr/>
        </p:nvPicPr>
        <p:blipFill>
          <a:blip r:embed="rId1"/>
          <a:srcRect l="8873" t="16506" r="20699" b="9085"/>
          <a:stretch/>
        </p:blipFill>
        <p:spPr>
          <a:xfrm>
            <a:off x="0" y="0"/>
            <a:ext cx="12191760" cy="6869160"/>
          </a:xfrm>
          <a:prstGeom prst="rect">
            <a:avLst/>
          </a:prstGeom>
          <a:ln w="0">
            <a:noFill/>
          </a:ln>
        </p:spPr>
      </p:pic>
      <p:sp>
        <p:nvSpPr>
          <p:cNvPr id="71" name="Retângulo 4"/>
          <p:cNvSpPr/>
          <p:nvPr/>
        </p:nvSpPr>
        <p:spPr>
          <a:xfrm>
            <a:off x="540000" y="59400"/>
            <a:ext cx="1138896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pt-BR" sz="4400" strike="noStrike" u="none">
                <a:solidFill>
                  <a:srgbClr val="be480a"/>
                </a:solidFill>
                <a:uFillTx/>
                <a:latin typeface="Calibri"/>
              </a:rPr>
              <a:t>Adequação dos equipamentos da Construção Civil à Norma Regulamentadora Nº 12 – Manuais, Procedimentos e Capacitações</a:t>
            </a:r>
            <a:r>
              <a:rPr b="1" lang="pt-BR" sz="4400" strike="noStrike" u="none">
                <a:solidFill>
                  <a:srgbClr val="ffc000"/>
                </a:solidFill>
                <a:uFillTx/>
                <a:latin typeface="Calibri"/>
              </a:rPr>
              <a:t> </a:t>
            </a:r>
            <a:endParaRPr b="0" lang="pt-B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2" name="Retângulo 5"/>
          <p:cNvSpPr/>
          <p:nvPr/>
        </p:nvSpPr>
        <p:spPr>
          <a:xfrm>
            <a:off x="242640" y="5542560"/>
            <a:ext cx="11571480" cy="577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pt-BR" sz="2400" strike="noStrike" u="none">
                <a:solidFill>
                  <a:srgbClr val="be480a"/>
                </a:solidFill>
                <a:highlight>
                  <a:srgbClr val="999999"/>
                </a:highlight>
                <a:uFillTx/>
                <a:latin typeface="Calibri"/>
              </a:rPr>
              <a:t>5ª Reunião de 2024: Comitê Permanente Regional do Estado de São Paulo (CPR-SP) NR-18</a:t>
            </a:r>
            <a:r>
              <a:rPr b="1" lang="pt-BR" sz="3200" strike="noStrike" u="none">
                <a:solidFill>
                  <a:srgbClr val="be480a"/>
                </a:solidFill>
                <a:uFillTx/>
                <a:latin typeface="Calibri"/>
              </a:rPr>
              <a:t> </a:t>
            </a:r>
            <a:endParaRPr b="0" lang="pt-BR" sz="3200" strike="noStrike" u="none">
              <a:solidFill>
                <a:srgbClr val="be480a"/>
              </a:solidFill>
              <a:uFillTx/>
              <a:latin typeface="Arial"/>
            </a:endParaRPr>
          </a:p>
        </p:txBody>
      </p:sp>
      <p:sp>
        <p:nvSpPr>
          <p:cNvPr id="73" name="Retângulo 6"/>
          <p:cNvSpPr/>
          <p:nvPr/>
        </p:nvSpPr>
        <p:spPr>
          <a:xfrm>
            <a:off x="6431760" y="6168960"/>
            <a:ext cx="5703480" cy="70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r" defTabSz="914400">
              <a:lnSpc>
                <a:spcPct val="100000"/>
              </a:lnSpc>
            </a:pPr>
            <a:r>
              <a:rPr b="1" lang="pt-BR" sz="2000" strike="noStrike" u="none">
                <a:solidFill>
                  <a:srgbClr val="be480a"/>
                </a:solidFill>
                <a:highlight>
                  <a:srgbClr val="999999"/>
                </a:highlight>
                <a:uFillTx/>
                <a:latin typeface="Calibri"/>
              </a:rPr>
              <a:t>Data: 12 de novembro de 2024</a:t>
            </a:r>
            <a:endParaRPr b="0" lang="pt-BR" sz="2000" strike="noStrike" u="none">
              <a:solidFill>
                <a:srgbClr val="be480a"/>
              </a:solidFill>
              <a:highlight>
                <a:srgbClr val="999999"/>
              </a:highlight>
              <a:uFillTx/>
              <a:latin typeface="Arial"/>
            </a:endParaRPr>
          </a:p>
          <a:p>
            <a:pPr algn="r" defTabSz="914400">
              <a:lnSpc>
                <a:spcPct val="100000"/>
              </a:lnSpc>
            </a:pPr>
            <a:r>
              <a:rPr b="1" lang="pt-BR" sz="2000" strike="noStrike" u="none">
                <a:solidFill>
                  <a:srgbClr val="be480a"/>
                </a:solidFill>
                <a:highlight>
                  <a:srgbClr val="999999"/>
                </a:highlight>
                <a:uFillTx/>
                <a:latin typeface="Calibri"/>
              </a:rPr>
              <a:t>Local: Teatro do Seconci-SP</a:t>
            </a:r>
            <a:endParaRPr b="0" lang="pt-BR" sz="2000" strike="noStrike" u="none">
              <a:solidFill>
                <a:srgbClr val="be480a"/>
              </a:solidFill>
              <a:highlight>
                <a:srgbClr val="999999"/>
              </a:highlight>
              <a:uFillTx/>
              <a:latin typeface="Arial"/>
            </a:endParaRPr>
          </a:p>
        </p:txBody>
      </p:sp>
      <p:sp>
        <p:nvSpPr>
          <p:cNvPr id="74" name="Elipse 7"/>
          <p:cNvSpPr/>
          <p:nvPr/>
        </p:nvSpPr>
        <p:spPr>
          <a:xfrm>
            <a:off x="2524320" y="3772800"/>
            <a:ext cx="1220760" cy="1211040"/>
          </a:xfrm>
          <a:prstGeom prst="ellipse">
            <a:avLst/>
          </a:prstGeom>
          <a:solidFill>
            <a:srgbClr val="70ad47"/>
          </a:solidFill>
          <a:ln>
            <a:solidFill>
              <a:srgbClr val="92d050"/>
            </a:solidFill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t-BR" sz="1000" strike="noStrike" u="none">
              <a:solidFill>
                <a:schemeClr val="accent6">
                  <a:lumMod val="50000"/>
                </a:schemeClr>
              </a:solidFill>
              <a:uFillTx/>
              <a:latin typeface="Arial Black"/>
            </a:endParaRPr>
          </a:p>
        </p:txBody>
      </p:sp>
      <p:sp>
        <p:nvSpPr>
          <p:cNvPr id="75" name="Elipse 8"/>
          <p:cNvSpPr/>
          <p:nvPr/>
        </p:nvSpPr>
        <p:spPr>
          <a:xfrm>
            <a:off x="6352920" y="3189600"/>
            <a:ext cx="1038960" cy="1040040"/>
          </a:xfrm>
          <a:prstGeom prst="ellipse">
            <a:avLst/>
          </a:prstGeom>
          <a:solidFill>
            <a:srgbClr val="70ad47"/>
          </a:solidFill>
          <a:ln>
            <a:solidFill>
              <a:srgbClr val="92d050"/>
            </a:solidFill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t-BR" sz="1000" strike="noStrike" u="none">
              <a:solidFill>
                <a:schemeClr val="accent6">
                  <a:lumMod val="50000"/>
                </a:schemeClr>
              </a:solidFill>
              <a:uFillTx/>
              <a:latin typeface="Arial Black"/>
            </a:endParaRPr>
          </a:p>
        </p:txBody>
      </p:sp>
      <p:sp>
        <p:nvSpPr>
          <p:cNvPr id="76" name="Elipse 9"/>
          <p:cNvSpPr/>
          <p:nvPr/>
        </p:nvSpPr>
        <p:spPr>
          <a:xfrm>
            <a:off x="8421840" y="3189600"/>
            <a:ext cx="914040" cy="914040"/>
          </a:xfrm>
          <a:prstGeom prst="ellipse">
            <a:avLst/>
          </a:prstGeom>
          <a:solidFill>
            <a:srgbClr val="70ad47"/>
          </a:solidFill>
          <a:ln>
            <a:solidFill>
              <a:srgbClr val="92d050"/>
            </a:solidFill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t-BR" sz="1000" strike="noStrike" u="none">
              <a:solidFill>
                <a:schemeClr val="accent6">
                  <a:lumMod val="50000"/>
                </a:schemeClr>
              </a:solidFill>
              <a:uFillTx/>
              <a:latin typeface="Arial Black"/>
            </a:endParaRPr>
          </a:p>
        </p:txBody>
      </p:sp>
      <p:sp>
        <p:nvSpPr>
          <p:cNvPr id="77" name="Elipse 10"/>
          <p:cNvSpPr/>
          <p:nvPr/>
        </p:nvSpPr>
        <p:spPr>
          <a:xfrm>
            <a:off x="9993240" y="3530880"/>
            <a:ext cx="744840" cy="742320"/>
          </a:xfrm>
          <a:prstGeom prst="ellipse">
            <a:avLst/>
          </a:prstGeom>
          <a:solidFill>
            <a:srgbClr val="70ad47"/>
          </a:solidFill>
          <a:ln>
            <a:solidFill>
              <a:srgbClr val="92d050"/>
            </a:solidFill>
          </a:ln>
          <a:effectLst>
            <a:outerShdw algn="ctr" blurRad="44280" dir="5400000" dist="28080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dir="t" rig="balanced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1" lang="pt-BR" sz="1000" strike="noStrike" u="none">
              <a:solidFill>
                <a:schemeClr val="accent6">
                  <a:lumMod val="50000"/>
                </a:schemeClr>
              </a:solidFill>
              <a:uFillTx/>
              <a:latin typeface="Arial Black"/>
            </a:endParaRPr>
          </a:p>
        </p:txBody>
      </p:sp>
      <p:sp>
        <p:nvSpPr>
          <p:cNvPr id="78" name="CaixaDeTexto 11"/>
          <p:cNvSpPr/>
          <p:nvPr/>
        </p:nvSpPr>
        <p:spPr>
          <a:xfrm>
            <a:off x="2616840" y="4178520"/>
            <a:ext cx="2514240" cy="394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0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Arial Black"/>
              </a:rPr>
              <a:t>NR-18</a:t>
            </a:r>
            <a:endParaRPr b="0" lang="pt-BR" sz="20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79" name="CaixaDeTexto 12"/>
          <p:cNvSpPr/>
          <p:nvPr/>
        </p:nvSpPr>
        <p:spPr>
          <a:xfrm>
            <a:off x="6463800" y="3561840"/>
            <a:ext cx="1185840" cy="3333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6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Arial Black"/>
              </a:rPr>
              <a:t>NR-12</a:t>
            </a:r>
            <a:endParaRPr b="0" lang="pt-BR" sz="16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0" name="CaixaDeTexto 13"/>
          <p:cNvSpPr/>
          <p:nvPr/>
        </p:nvSpPr>
        <p:spPr>
          <a:xfrm>
            <a:off x="8500680" y="3491640"/>
            <a:ext cx="1185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4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Arial Black"/>
              </a:rPr>
              <a:t>NR-01</a:t>
            </a:r>
            <a:endParaRPr b="0" lang="pt-B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1" name="CaixaDeTexto 14"/>
          <p:cNvSpPr/>
          <p:nvPr/>
        </p:nvSpPr>
        <p:spPr>
          <a:xfrm>
            <a:off x="9993600" y="3759480"/>
            <a:ext cx="1185840" cy="303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1400" strike="noStrike" u="none">
                <a:solidFill>
                  <a:schemeClr val="accent6">
                    <a:lumMod val="50000"/>
                  </a:schemeClr>
                </a:solidFill>
                <a:uFillTx/>
                <a:latin typeface="Arial Black"/>
              </a:rPr>
              <a:t>NR-06</a:t>
            </a:r>
            <a:endParaRPr b="0" lang="pt-B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2" name="Retângulo 15"/>
          <p:cNvSpPr/>
          <p:nvPr/>
        </p:nvSpPr>
        <p:spPr>
          <a:xfrm>
            <a:off x="3845520" y="6270120"/>
            <a:ext cx="3417840" cy="456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pt-BR" sz="2400" strike="noStrike" u="none">
                <a:solidFill>
                  <a:srgbClr val="be480a"/>
                </a:solidFill>
                <a:highlight>
                  <a:srgbClr val="999999"/>
                </a:highlight>
                <a:uFillTx/>
                <a:latin typeface="Calibri"/>
              </a:rPr>
              <a:t>Palestrante: João Campos</a:t>
            </a:r>
            <a:endParaRPr b="0" lang="pt-BR" sz="2400" strike="noStrike" u="none">
              <a:solidFill>
                <a:srgbClr val="be480a"/>
              </a:solidFill>
              <a:highlight>
                <a:srgbClr val="999999"/>
              </a:highlight>
              <a:uFillTx/>
              <a:latin typeface="Arial"/>
            </a:endParaRPr>
          </a:p>
        </p:txBody>
      </p:sp>
      <p:sp>
        <p:nvSpPr>
          <p:cNvPr id="83" name="Retângulo 1"/>
          <p:cNvSpPr/>
          <p:nvPr/>
        </p:nvSpPr>
        <p:spPr>
          <a:xfrm>
            <a:off x="527040" y="36000"/>
            <a:ext cx="11388960" cy="2100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</a:pPr>
            <a:r>
              <a:rPr b="1" lang="pt-BR" sz="4400" strike="noStrike" u="none">
                <a:solidFill>
                  <a:srgbClr val="ffc000"/>
                </a:solidFill>
                <a:uFillTx/>
                <a:latin typeface="Calibri"/>
              </a:rPr>
              <a:t>Adequação dos equipamentos da Construção Civil à Norma Regulamentadora Nº 12 – Manuais, Procedimentos e Capacitações </a:t>
            </a:r>
            <a:endParaRPr b="0" lang="pt-BR" sz="4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51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2" name="Google Shape;49;p 11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53" name="Google Shape;42;p 6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ed4c05"/>
                </a:solidFill>
                <a:uFillTx/>
                <a:latin typeface="Arial"/>
                <a:ea typeface="Arial"/>
              </a:rPr>
              <a:t>PROCEDIMENTOS DE TRABALHO E SEGURANÇA</a:t>
            </a:r>
            <a:endParaRPr b="0" lang="pt-BR" sz="2400" strike="noStrike" u="none">
              <a:solidFill>
                <a:srgbClr val="ed4c05"/>
              </a:solidFill>
              <a:uFillTx/>
              <a:latin typeface="Arial"/>
            </a:endParaRPr>
          </a:p>
        </p:txBody>
      </p:sp>
      <p:sp>
        <p:nvSpPr>
          <p:cNvPr id="154" name="Google Shape;44;p 10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55" name="Google Shape;44;p 11"/>
          <p:cNvSpPr/>
          <p:nvPr/>
        </p:nvSpPr>
        <p:spPr>
          <a:xfrm>
            <a:off x="2881440" y="1685160"/>
            <a:ext cx="8577360" cy="3174840"/>
          </a:xfrm>
          <a:prstGeom prst="rect">
            <a:avLst/>
          </a:prstGeom>
          <a:solidFill>
            <a:srgbClr val="d6ca9e"/>
          </a:solidFill>
          <a:ln w="9525">
            <a:solidFill>
              <a:srgbClr val="fff5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216000" indent="-216000">
              <a:lnSpc>
                <a:spcPct val="115000"/>
              </a:lnSpc>
              <a:buClr>
                <a:srgbClr val="f10d0c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f10d0c"/>
                </a:solidFill>
                <a:uFillTx/>
                <a:latin typeface="Arial"/>
                <a:ea typeface="Arial"/>
              </a:rPr>
              <a:t>Devem ser elaborados procedimentos específicos e padronizados, a partir da Apreciação de Riscos.</a:t>
            </a:r>
            <a:endParaRPr b="0" lang="pt-BR" sz="2200" strike="noStrike" u="none">
              <a:solidFill>
                <a:srgbClr val="f10d0c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f10d0c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f10d0c"/>
                </a:solidFill>
                <a:uFillTx/>
                <a:latin typeface="Arial"/>
                <a:ea typeface="Arial"/>
              </a:rPr>
              <a:t>Ao início de cada turno de trabalho ou após nova preparação do equipamento, o operador deve efetuar inspeção rotineira das condições de operacionalidade e segurança; (Checklist)</a:t>
            </a:r>
            <a:endParaRPr b="0" lang="pt-BR" sz="2200" strike="noStrike" u="none">
              <a:solidFill>
                <a:srgbClr val="f10d0c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f10d0c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f10d0c"/>
                </a:solidFill>
                <a:uFillTx/>
                <a:latin typeface="Arial"/>
                <a:ea typeface="Arial"/>
              </a:rPr>
              <a:t>Os serviços com risco de acidentes, exceto operação, devem ser planejados conforme os procedimentos, sob supervisão e autorização de profissional habilitado ou qualificado.</a:t>
            </a:r>
            <a:endParaRPr b="0" lang="pt-BR" sz="2200" strike="noStrike" u="none">
              <a:solidFill>
                <a:srgbClr val="f10d0c"/>
              </a:solidFill>
              <a:uFillTx/>
              <a:latin typeface="Arial"/>
            </a:endParaRPr>
          </a:p>
        </p:txBody>
      </p:sp>
      <p:pic>
        <p:nvPicPr>
          <p:cNvPr id="156" name="" descr=""/>
          <p:cNvPicPr/>
          <p:nvPr/>
        </p:nvPicPr>
        <p:blipFill>
          <a:blip r:embed="rId2"/>
          <a:stretch/>
        </p:blipFill>
        <p:spPr>
          <a:xfrm>
            <a:off x="144000" y="1913760"/>
            <a:ext cx="2700000" cy="2535120"/>
          </a:xfrm>
          <a:prstGeom prst="rect">
            <a:avLst/>
          </a:prstGeom>
          <a:ln w="0">
            <a:noFill/>
          </a:ln>
        </p:spPr>
      </p:pic>
      <p:sp>
        <p:nvSpPr>
          <p:cNvPr id="157" name="Google Shape;45;p 4"/>
          <p:cNvSpPr/>
          <p:nvPr/>
        </p:nvSpPr>
        <p:spPr>
          <a:xfrm>
            <a:off x="646200" y="4894200"/>
            <a:ext cx="10812960" cy="185904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Devem ser elaborados Procedimentos de Segurança para o trabalho com máquinas, equipamentos e ferramentas não contempladas pela NR-12. </a:t>
            </a:r>
            <a:endParaRPr b="0" lang="pt-B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Não é obrigatório o registro d</a:t>
            </a: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a inspeção rotineira em livro, ficha ou sistema.</a:t>
            </a:r>
            <a:endParaRPr b="0" lang="pt-B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As empresas sem serviço próprio de manutenção de equipamentos ficam desobrigadas de elaborar os procedimentos de manutenção.</a:t>
            </a:r>
            <a:endParaRPr b="0" lang="pt-BR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59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0" name="Google Shape;49;p 20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1" name="Google Shape;42;p 14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ed4c05"/>
                </a:solidFill>
                <a:uFillTx/>
                <a:latin typeface="Arial"/>
                <a:ea typeface="Arial"/>
              </a:rPr>
              <a:t>SUGESTÃO DE MODELOS DE DOCUMENTOS</a:t>
            </a:r>
            <a:endParaRPr b="0" lang="pt-BR" sz="2400" strike="noStrike" u="none">
              <a:solidFill>
                <a:srgbClr val="ed4c05"/>
              </a:solidFill>
              <a:uFillTx/>
              <a:latin typeface="Arial"/>
            </a:endParaRPr>
          </a:p>
        </p:txBody>
      </p:sp>
      <p:pic>
        <p:nvPicPr>
          <p:cNvPr id="162" name="" descr=""/>
          <p:cNvPicPr/>
          <p:nvPr/>
        </p:nvPicPr>
        <p:blipFill>
          <a:blip r:embed="rId2"/>
          <a:stretch/>
        </p:blipFill>
        <p:spPr>
          <a:xfrm>
            <a:off x="4680000" y="3224880"/>
            <a:ext cx="2700000" cy="2535120"/>
          </a:xfrm>
          <a:prstGeom prst="rect">
            <a:avLst/>
          </a:prstGeom>
          <a:ln w="0">
            <a:noFill/>
          </a:ln>
        </p:spPr>
      </p:pic>
      <p:pic>
        <p:nvPicPr>
          <p:cNvPr id="163" name="Imagem 4" descr=""/>
          <p:cNvPicPr/>
          <p:nvPr/>
        </p:nvPicPr>
        <p:blipFill>
          <a:blip r:embed="rId3"/>
          <a:stretch/>
        </p:blipFill>
        <p:spPr>
          <a:xfrm>
            <a:off x="900000" y="1620000"/>
            <a:ext cx="2579400" cy="4854600"/>
          </a:xfrm>
          <a:prstGeom prst="rect">
            <a:avLst/>
          </a:prstGeom>
          <a:ln w="0">
            <a:noFill/>
          </a:ln>
        </p:spPr>
      </p:pic>
      <p:pic>
        <p:nvPicPr>
          <p:cNvPr id="164" name="Imagem 5" descr=""/>
          <p:cNvPicPr/>
          <p:nvPr/>
        </p:nvPicPr>
        <p:blipFill>
          <a:blip r:embed="rId4"/>
          <a:stretch/>
        </p:blipFill>
        <p:spPr>
          <a:xfrm>
            <a:off x="3566880" y="1620000"/>
            <a:ext cx="2577960" cy="4860000"/>
          </a:xfrm>
          <a:prstGeom prst="rect">
            <a:avLst/>
          </a:prstGeom>
          <a:ln w="0">
            <a:noFill/>
          </a:ln>
        </p:spPr>
      </p:pic>
      <p:pic>
        <p:nvPicPr>
          <p:cNvPr id="165" name="Imagem 6" descr=""/>
          <p:cNvPicPr/>
          <p:nvPr/>
        </p:nvPicPr>
        <p:blipFill>
          <a:blip r:embed="rId5"/>
          <a:stretch/>
        </p:blipFill>
        <p:spPr>
          <a:xfrm>
            <a:off x="6248880" y="1620000"/>
            <a:ext cx="2579040" cy="4854600"/>
          </a:xfrm>
          <a:prstGeom prst="rect">
            <a:avLst/>
          </a:prstGeom>
          <a:ln w="0">
            <a:noFill/>
          </a:ln>
        </p:spPr>
      </p:pic>
      <p:pic>
        <p:nvPicPr>
          <p:cNvPr id="166" name="Imagem 7" descr=""/>
          <p:cNvPicPr/>
          <p:nvPr/>
        </p:nvPicPr>
        <p:blipFill>
          <a:blip r:embed="rId6"/>
          <a:stretch/>
        </p:blipFill>
        <p:spPr>
          <a:xfrm>
            <a:off x="8913960" y="1625400"/>
            <a:ext cx="2606040" cy="48546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68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69" name="Google Shape;49;p 18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0" name="Google Shape;42;p 13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CAPACITAÇÃO E TREINAMENTO QUADRO 1 DA NR-18</a:t>
            </a:r>
            <a:endParaRPr b="0" lang="pt-BR" sz="24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sp>
        <p:nvSpPr>
          <p:cNvPr id="171" name="Google Shape;44;p 24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2" name="Google Shape;44;p 25"/>
          <p:cNvSpPr/>
          <p:nvPr/>
        </p:nvSpPr>
        <p:spPr>
          <a:xfrm>
            <a:off x="2881440" y="1685160"/>
            <a:ext cx="8577360" cy="3174840"/>
          </a:xfrm>
          <a:prstGeom prst="rect">
            <a:avLst/>
          </a:prstGeom>
          <a:solidFill>
            <a:srgbClr val="2a6099"/>
          </a:solidFill>
          <a:ln w="9525">
            <a:solidFill>
              <a:srgbClr val="fff5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Máquinas e Equipamentos do Quadro 1 da NR-18: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Operador de Grua;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Operador de guindaste;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Cadeira suspensa;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 conteúdo dos Treinamentos Periódico e Eventual será definido pelo empregador e deve contemplar os princípios básicos de segurança compatíveis com o equipamento e a atividade a ser desenvolvida no local de trabalho.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73" name="Google Shape;45;p 11"/>
          <p:cNvSpPr/>
          <p:nvPr/>
        </p:nvSpPr>
        <p:spPr>
          <a:xfrm>
            <a:off x="646200" y="4894200"/>
            <a:ext cx="10812960" cy="118800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Os Tipos de Máquinas e Equipamentos descritos no Quadro 1 da NR-18, devem seguir as Cargas Horárias, Periodicidade e Conteúdo Programático deste.</a:t>
            </a:r>
            <a:endParaRPr b="0" lang="pt-BR" sz="2200" strike="noStrike" u="none">
              <a:solidFill>
                <a:srgbClr val="2a6099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Máquinas, Equipamentos e Ferramentas não citados devem observar a NR-12.</a:t>
            </a:r>
            <a:endParaRPr b="0" lang="pt-BR" sz="22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pic>
        <p:nvPicPr>
          <p:cNvPr id="174" name="" descr=""/>
          <p:cNvPicPr/>
          <p:nvPr/>
        </p:nvPicPr>
        <p:blipFill>
          <a:blip r:embed="rId2"/>
          <a:stretch/>
        </p:blipFill>
        <p:spPr>
          <a:xfrm>
            <a:off x="114840" y="1923840"/>
            <a:ext cx="2657160" cy="1136160"/>
          </a:xfrm>
          <a:prstGeom prst="rect">
            <a:avLst/>
          </a:prstGeom>
          <a:ln w="0">
            <a:noFill/>
          </a:ln>
        </p:spPr>
      </p:pic>
      <p:pic>
        <p:nvPicPr>
          <p:cNvPr id="175" name="" descr=""/>
          <p:cNvPicPr/>
          <p:nvPr/>
        </p:nvPicPr>
        <p:blipFill>
          <a:blip r:embed="rId3"/>
          <a:stretch/>
        </p:blipFill>
        <p:spPr>
          <a:xfrm>
            <a:off x="150840" y="3060000"/>
            <a:ext cx="2585160" cy="15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77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8" name="Google Shape;49;p 13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79" name="Google Shape;42;p 8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CAPACITAÇÃO E TREINAMENTO QUADRO 1 DA NR-18</a:t>
            </a:r>
            <a:endParaRPr b="0" lang="pt-BR" sz="24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sp>
        <p:nvSpPr>
          <p:cNvPr id="180" name="Google Shape;44;p 14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1" name="Google Shape;44;p 15"/>
          <p:cNvSpPr/>
          <p:nvPr/>
        </p:nvSpPr>
        <p:spPr>
          <a:xfrm>
            <a:off x="2881440" y="1685160"/>
            <a:ext cx="8577360" cy="3174840"/>
          </a:xfrm>
          <a:prstGeom prst="rect">
            <a:avLst/>
          </a:prstGeom>
          <a:solidFill>
            <a:srgbClr val="2a6099"/>
          </a:solidFill>
          <a:ln w="9525">
            <a:solidFill>
              <a:srgbClr val="fff5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Outras Máquinas e Equipamentos do Quadro 1 da NR-18: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Equipamento de guindar – conforme Anexo II da NR-12;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Operador de PEMT – conforme norma técnica vigente.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Máquinas e Equipamentos com Carga Horária e Periodicidade, mínimos, definidos no Quadro 1 da NR-18.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Os demais treinamentos do Quadro 1 não estão ligados diretamente a utilização de Equipamentos e Ferramentas.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82" name="Google Shape;45;p 6"/>
          <p:cNvSpPr/>
          <p:nvPr/>
        </p:nvSpPr>
        <p:spPr>
          <a:xfrm>
            <a:off x="646200" y="4894200"/>
            <a:ext cx="10812960" cy="152388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As Máquinas, Equipamentos e Ferramentas não contemplados no Quadro 1 da NR-18 devem, na Capacitação ou Treinamento, observar o descrito na NR-18.</a:t>
            </a:r>
            <a:endParaRPr b="0" lang="pt-BR" sz="2200" strike="noStrike" u="none">
              <a:solidFill>
                <a:srgbClr val="2a6099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A Capacitação e Instrução de utilização das Ferramentas, deve seguir as recomendações de segurança da NR-18 e, se aplicável, do manual do fabricante</a:t>
            </a:r>
            <a:endParaRPr b="0" lang="pt-BR" sz="22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pic>
        <p:nvPicPr>
          <p:cNvPr id="183" name="" descr=""/>
          <p:cNvPicPr/>
          <p:nvPr/>
        </p:nvPicPr>
        <p:blipFill>
          <a:blip r:embed="rId2"/>
          <a:stretch/>
        </p:blipFill>
        <p:spPr>
          <a:xfrm>
            <a:off x="114840" y="1923840"/>
            <a:ext cx="2657160" cy="1136160"/>
          </a:xfrm>
          <a:prstGeom prst="rect">
            <a:avLst/>
          </a:prstGeom>
          <a:ln w="0">
            <a:noFill/>
          </a:ln>
        </p:spPr>
      </p:pic>
      <p:pic>
        <p:nvPicPr>
          <p:cNvPr id="184" name="" descr=""/>
          <p:cNvPicPr/>
          <p:nvPr/>
        </p:nvPicPr>
        <p:blipFill>
          <a:blip r:embed="rId3"/>
          <a:stretch/>
        </p:blipFill>
        <p:spPr>
          <a:xfrm>
            <a:off x="150840" y="3060000"/>
            <a:ext cx="2585160" cy="15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86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7" name="Google Shape;49;p 17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88" name="Google Shape;42;p 12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CAPACITAÇÃO E TREINAMENTO DE SEGURANÇA</a:t>
            </a:r>
            <a:endParaRPr b="0" lang="pt-BR" sz="24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sp>
        <p:nvSpPr>
          <p:cNvPr id="189" name="Google Shape;44;p 22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0" name="Google Shape;44;p 23"/>
          <p:cNvSpPr/>
          <p:nvPr/>
        </p:nvSpPr>
        <p:spPr>
          <a:xfrm>
            <a:off x="2881440" y="1685160"/>
            <a:ext cx="8577360" cy="3174840"/>
          </a:xfrm>
          <a:prstGeom prst="rect">
            <a:avLst/>
          </a:prstGeom>
          <a:solidFill>
            <a:srgbClr val="2a6099"/>
          </a:solidFill>
          <a:ln w="9525">
            <a:solidFill>
              <a:srgbClr val="fff5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A capacitação deve: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ocorrer antes que o trabalhador assuma a sua função;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ser realizada sem ônus para o trabalhador;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ter carga horária que garanta aos trabalhadores executarem suas atividades com segurança;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ter conteúdo programático conforme o Anexo II da NR-12; e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ser ministrada por trabalhadores ou profissionais ou qualificados para este fim, com supervisão de PLH.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1" name="Google Shape;45;p 10"/>
          <p:cNvSpPr/>
          <p:nvPr/>
        </p:nvSpPr>
        <p:spPr>
          <a:xfrm>
            <a:off x="646200" y="4894200"/>
            <a:ext cx="10812960" cy="11887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A operação, manutenção, inspeção e demais intervenções em máquinas e equipamentos devem ser realizadas por trabalhadores habilitados ou qualificados ou capacitados, e autorizados para este fim.</a:t>
            </a:r>
            <a:endParaRPr b="0" lang="pt-BR" sz="22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pic>
        <p:nvPicPr>
          <p:cNvPr id="192" name="" descr=""/>
          <p:cNvPicPr/>
          <p:nvPr/>
        </p:nvPicPr>
        <p:blipFill>
          <a:blip r:embed="rId2"/>
          <a:stretch/>
        </p:blipFill>
        <p:spPr>
          <a:xfrm>
            <a:off x="114840" y="1923840"/>
            <a:ext cx="2657160" cy="1136160"/>
          </a:xfrm>
          <a:prstGeom prst="rect">
            <a:avLst/>
          </a:prstGeom>
          <a:ln w="0">
            <a:noFill/>
          </a:ln>
        </p:spPr>
      </p:pic>
      <p:pic>
        <p:nvPicPr>
          <p:cNvPr id="193" name="" descr=""/>
          <p:cNvPicPr/>
          <p:nvPr/>
        </p:nvPicPr>
        <p:blipFill>
          <a:blip r:embed="rId3"/>
          <a:stretch/>
        </p:blipFill>
        <p:spPr>
          <a:xfrm>
            <a:off x="150840" y="3060000"/>
            <a:ext cx="2585160" cy="15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95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6" name="Google Shape;49;p 14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97" name="Google Shape;42;p 9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CAPACITAÇÃO E TREINAMENTO DE SEGURANÇA</a:t>
            </a:r>
            <a:endParaRPr b="0" lang="pt-BR" sz="24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sp>
        <p:nvSpPr>
          <p:cNvPr id="198" name="Google Shape;44;p 16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99" name="Google Shape;44;p 17"/>
          <p:cNvSpPr/>
          <p:nvPr/>
        </p:nvSpPr>
        <p:spPr>
          <a:xfrm>
            <a:off x="2881440" y="1685160"/>
            <a:ext cx="8577360" cy="3174840"/>
          </a:xfrm>
          <a:prstGeom prst="rect">
            <a:avLst/>
          </a:prstGeom>
          <a:solidFill>
            <a:srgbClr val="2a6099"/>
          </a:solidFill>
          <a:ln w="9525">
            <a:solidFill>
              <a:srgbClr val="fff5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Supervisão da Capacitação: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por Profissional Legalmente Habilitado (PLH) em Segurança do Trabalho;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responsável pela adequação do conteúdo, forma, carga horária ao Tipo de Equipamento e Atividade;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responsável pela qualificação dos instrutores e avaliação dos capacitados (NR-12) ou treinados (NR-18).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0" name="Google Shape;45;p 7"/>
          <p:cNvSpPr/>
          <p:nvPr/>
        </p:nvSpPr>
        <p:spPr>
          <a:xfrm>
            <a:off x="646200" y="4894200"/>
            <a:ext cx="10812960" cy="11887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A capacitação só terá validade para o empregador que a realizou e nas condições estabelecidas pelo profissional legalmente habilitado responsável pela supervisão da capacitação. </a:t>
            </a:r>
            <a:endParaRPr b="0" lang="pt-BR" sz="22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pic>
        <p:nvPicPr>
          <p:cNvPr id="201" name="" descr=""/>
          <p:cNvPicPr/>
          <p:nvPr/>
        </p:nvPicPr>
        <p:blipFill>
          <a:blip r:embed="rId2"/>
          <a:stretch/>
        </p:blipFill>
        <p:spPr>
          <a:xfrm>
            <a:off x="114840" y="1923840"/>
            <a:ext cx="2657160" cy="1136160"/>
          </a:xfrm>
          <a:prstGeom prst="rect">
            <a:avLst/>
          </a:prstGeom>
          <a:ln w="0">
            <a:noFill/>
          </a:ln>
        </p:spPr>
      </p:pic>
      <p:pic>
        <p:nvPicPr>
          <p:cNvPr id="202" name="" descr=""/>
          <p:cNvPicPr/>
          <p:nvPr/>
        </p:nvPicPr>
        <p:blipFill>
          <a:blip r:embed="rId3"/>
          <a:stretch/>
        </p:blipFill>
        <p:spPr>
          <a:xfrm>
            <a:off x="150840" y="3060000"/>
            <a:ext cx="2585160" cy="15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204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5" name="Google Shape;49;p 15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06" name="Google Shape;42;p 10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CAPACITAÇÃO E TREINAMENTO ME/EPP</a:t>
            </a:r>
            <a:endParaRPr b="0" lang="pt-BR" sz="24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sp>
        <p:nvSpPr>
          <p:cNvPr id="207" name="Google Shape;44;p 18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8" name="Google Shape;44;p 19"/>
          <p:cNvSpPr/>
          <p:nvPr/>
        </p:nvSpPr>
        <p:spPr>
          <a:xfrm>
            <a:off x="2881440" y="1685160"/>
            <a:ext cx="8577360" cy="3174840"/>
          </a:xfrm>
          <a:prstGeom prst="rect">
            <a:avLst/>
          </a:prstGeom>
          <a:solidFill>
            <a:srgbClr val="2a6099"/>
          </a:solidFill>
          <a:ln w="9525">
            <a:solidFill>
              <a:srgbClr val="fff5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A capacitação dos trabalhadores de microempresas (ME) e empresas de pequeno porte  (EPP) pode ser ministrada por trabalhador da própria empresa capacitado em entidade oficial de ensino de educação profissional;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 empregador é responsável pela capacitação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(supervisão);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É considerado capacitado o trabalhador de ME e EPP com declaração/certificado de entidade de educação profissional, contemplando as exigências da NR-12.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09" name="Google Shape;45;p 8"/>
          <p:cNvSpPr/>
          <p:nvPr/>
        </p:nvSpPr>
        <p:spPr>
          <a:xfrm>
            <a:off x="646200" y="4894200"/>
            <a:ext cx="10812960" cy="11887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Os Treinamentos das Ferramentas Manuais e Transportáveis podem seguir o mesmo formato da Capacitação da NR-12. As Instruções de Utilização deverão observar as obrigações do Tópico Ferramentas da NR-18.  </a:t>
            </a:r>
            <a:endParaRPr b="0" lang="pt-BR" sz="22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pic>
        <p:nvPicPr>
          <p:cNvPr id="210" name="" descr=""/>
          <p:cNvPicPr/>
          <p:nvPr/>
        </p:nvPicPr>
        <p:blipFill>
          <a:blip r:embed="rId2"/>
          <a:stretch/>
        </p:blipFill>
        <p:spPr>
          <a:xfrm>
            <a:off x="114840" y="1923840"/>
            <a:ext cx="2657160" cy="1136160"/>
          </a:xfrm>
          <a:prstGeom prst="rect">
            <a:avLst/>
          </a:prstGeom>
          <a:ln w="0">
            <a:noFill/>
          </a:ln>
        </p:spPr>
      </p:pic>
      <p:pic>
        <p:nvPicPr>
          <p:cNvPr id="211" name="" descr=""/>
          <p:cNvPicPr/>
          <p:nvPr/>
        </p:nvPicPr>
        <p:blipFill>
          <a:blip r:embed="rId3"/>
          <a:stretch/>
        </p:blipFill>
        <p:spPr>
          <a:xfrm>
            <a:off x="150840" y="3060000"/>
            <a:ext cx="2585160" cy="15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213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4" name="Google Shape;49;p 16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15" name="Google Shape;42;p 11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CAPACITAÇÃO E TREINAMENTO ME/EPP</a:t>
            </a:r>
            <a:endParaRPr b="0" lang="pt-BR" sz="24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sp>
        <p:nvSpPr>
          <p:cNvPr id="216" name="Google Shape;44;p 20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7" name="Google Shape;44;p 21"/>
          <p:cNvSpPr/>
          <p:nvPr/>
        </p:nvSpPr>
        <p:spPr>
          <a:xfrm>
            <a:off x="2881440" y="1685160"/>
            <a:ext cx="8577360" cy="3174840"/>
          </a:xfrm>
          <a:prstGeom prst="rect">
            <a:avLst/>
          </a:prstGeom>
          <a:solidFill>
            <a:srgbClr val="2a6099"/>
          </a:solidFill>
          <a:ln w="9525">
            <a:solidFill>
              <a:srgbClr val="fff5ce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A capacitação dos trabalhadores de microempresas (ME) e empresas de pequeno porte  (EPP) pode ser ministrada por trabalhador da própria empresa capacitado em entidade oficial de ensino de educação profissional;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 empregador é responsável pela capacitação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(supervisão);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Wingdings" charset="2"/>
              <a:buChar char="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É considerado capacitado o trabalhador de ME e EPP com declaração/certificado de entidade de educação profissional, contemplando as exigências da NR-12.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218" name="Google Shape;45;p 9"/>
          <p:cNvSpPr/>
          <p:nvPr/>
        </p:nvSpPr>
        <p:spPr>
          <a:xfrm>
            <a:off x="646200" y="4894200"/>
            <a:ext cx="10812960" cy="11887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2a6099"/>
                </a:solidFill>
                <a:uFillTx/>
                <a:latin typeface="Arial"/>
                <a:ea typeface="Arial"/>
              </a:rPr>
              <a:t>A Capacitação dos trabalhadores deve ser providenciada pelo empregador e compatível com suas funções, abordando os riscos a que estão expostos e as medidas de proteção existentes e necessárias, para a prevenção de acidentes.  </a:t>
            </a:r>
            <a:endParaRPr b="0" lang="pt-BR" sz="2200" strike="noStrike" u="none">
              <a:solidFill>
                <a:srgbClr val="2a6099"/>
              </a:solidFill>
              <a:uFillTx/>
              <a:latin typeface="Arial"/>
            </a:endParaRPr>
          </a:p>
        </p:txBody>
      </p:sp>
      <p:pic>
        <p:nvPicPr>
          <p:cNvPr id="219" name="" descr=""/>
          <p:cNvPicPr/>
          <p:nvPr/>
        </p:nvPicPr>
        <p:blipFill>
          <a:blip r:embed="rId2"/>
          <a:stretch/>
        </p:blipFill>
        <p:spPr>
          <a:xfrm>
            <a:off x="114840" y="1923840"/>
            <a:ext cx="2657160" cy="1136160"/>
          </a:xfrm>
          <a:prstGeom prst="rect">
            <a:avLst/>
          </a:prstGeom>
          <a:ln w="0">
            <a:noFill/>
          </a:ln>
        </p:spPr>
      </p:pic>
      <p:pic>
        <p:nvPicPr>
          <p:cNvPr id="220" name="" descr=""/>
          <p:cNvPicPr/>
          <p:nvPr/>
        </p:nvPicPr>
        <p:blipFill>
          <a:blip r:embed="rId3"/>
          <a:stretch/>
        </p:blipFill>
        <p:spPr>
          <a:xfrm>
            <a:off x="150840" y="3060000"/>
            <a:ext cx="2585160" cy="15019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222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3" name="Google Shape;49;p 5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4" name="Google Shape;73;g306a4dc0f87_0_ 2"/>
          <p:cNvSpPr/>
          <p:nvPr/>
        </p:nvSpPr>
        <p:spPr>
          <a:xfrm>
            <a:off x="465480" y="1756080"/>
            <a:ext cx="11115720" cy="4206600"/>
          </a:xfrm>
          <a:prstGeom prst="rect">
            <a:avLst/>
          </a:prstGeom>
          <a:solidFill>
            <a:srgbClr val="be480a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1. Manual e Informativo de Segurança;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2. Treinamento na Utilização Segura; (Capacitações de Segurança)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3. Proteções devem ser mantidas funcionais; (Conforme Manual)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4. Verificação de Segurança; (Checklist)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5. Procedimento de Trabalho; (ou Ordem de Serviço)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6. Avaliação Preliminar de Riscos; (Equipamento e Ambiente)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7. Cobrar, dar Suporte e Fiscalizar dos Contratados a Relação de Máquinas, Equipamentos e Ferramentas (Inventário de Riscos) e anexar ao PGR da Obra/Construção; (que deve estar disponível no Canteiro de Obra)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8. Adotar Medidas de Prevenção (na interação com outras atividades) e para Emergências (Cenários de Emergência para Acidente com Lesão ou Incêndio).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</p:txBody>
      </p:sp>
      <p:sp>
        <p:nvSpPr>
          <p:cNvPr id="225" name="Google Shape;74;g306a4dc0f87_0_ 2"/>
          <p:cNvSpPr/>
          <p:nvPr/>
        </p:nvSpPr>
        <p:spPr>
          <a:xfrm>
            <a:off x="398520" y="855360"/>
            <a:ext cx="1004148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Registros e Evidências: (*NR-18)</a:t>
            </a:r>
            <a:endParaRPr b="0" lang="pt-BR" sz="2400" strike="noStrike" u="none">
              <a:solidFill>
                <a:srgbClr val="be480a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(A gestão da NR-12 é parte importante do PGR da Obra)</a:t>
            </a:r>
            <a:endParaRPr b="0" lang="pt-BR" sz="2400" strike="noStrike" u="none">
              <a:solidFill>
                <a:srgbClr val="be480a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227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8" name="Google Shape;49;p 19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29" name="Google Shape;73;g306a4dc0f87_0_ 1"/>
          <p:cNvSpPr/>
          <p:nvPr/>
        </p:nvSpPr>
        <p:spPr>
          <a:xfrm>
            <a:off x="465480" y="1756080"/>
            <a:ext cx="11115720" cy="4572360"/>
          </a:xfrm>
          <a:prstGeom prst="rect">
            <a:avLst/>
          </a:prstGeom>
          <a:solidFill>
            <a:srgbClr val="861141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Relação de Equipamentos atualizada; 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Inventário de Riscos de todos os Equipamentos;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Relação de trabalhadores treinados e autorizados em cada tipo de Equipamento;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Comprovação da Capacitação de Segurança por Tipo de Máquina;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Comprovação de treinamento de Segurança nas Ferramentas;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Manuais dos Equipamentos de fácil acesso aos trabalhadores;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Roteiro (Checklist) para inspeção dos sistemas de proteção/segurança de cada Equipamento;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Procedimentos de Trabalho e Segurança das atividades com Equipamentos;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  <a:p>
            <a:pPr marL="274320" indent="-198000" algn="just">
              <a:lnSpc>
                <a:spcPct val="100000"/>
              </a:lnSpc>
              <a:buClr>
                <a:srgbClr val="c6d304"/>
              </a:buClr>
              <a:buFont typeface="Arial"/>
              <a:buAutoNum type="arabicParenR"/>
            </a:pP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Canal de comunicação para quando for detectada uma irregularidade nos sistemas de proteção dos Equipamentos.</a:t>
            </a:r>
            <a:endParaRPr b="0" lang="pt-BR" sz="2400" strike="noStrike" u="none">
              <a:solidFill>
                <a:srgbClr val="c6d304"/>
              </a:solidFill>
              <a:uFillTx/>
              <a:latin typeface="Arial"/>
            </a:endParaRPr>
          </a:p>
        </p:txBody>
      </p:sp>
      <p:sp>
        <p:nvSpPr>
          <p:cNvPr id="230" name="Google Shape;74;g306a4dc0f87_0_ 1"/>
          <p:cNvSpPr/>
          <p:nvPr/>
        </p:nvSpPr>
        <p:spPr>
          <a:xfrm>
            <a:off x="398520" y="855360"/>
            <a:ext cx="9078840" cy="9147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NR-12 Registros e Evidências Contratadas: (*NR-18)</a:t>
            </a:r>
            <a:endParaRPr b="0" lang="pt-BR" sz="2400" strike="noStrike" u="none">
              <a:solidFill>
                <a:srgbClr val="be480a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(Solicitar da Empresa Contratada, por fase da obra)</a:t>
            </a:r>
            <a:endParaRPr b="0" lang="pt-BR" sz="2400" strike="noStrike" u="none">
              <a:solidFill>
                <a:srgbClr val="be480a"/>
              </a:solidFill>
              <a:uFillTx/>
              <a:latin typeface="Arial"/>
            </a:endParaRPr>
          </a:p>
        </p:txBody>
      </p:sp>
      <p:sp>
        <p:nvSpPr>
          <p:cNvPr id="231" name="Google Shape;76;g306a4dc0f87_0_ 1"/>
          <p:cNvSpPr/>
          <p:nvPr/>
        </p:nvSpPr>
        <p:spPr>
          <a:xfrm>
            <a:off x="9615960" y="778320"/>
            <a:ext cx="2394720" cy="1607040"/>
          </a:xfrm>
          <a:prstGeom prst="flowChartAlternateProcess">
            <a:avLst/>
          </a:prstGeom>
          <a:solidFill>
            <a:srgbClr val="5eb91e"/>
          </a:solidFill>
          <a:ln w="9525">
            <a:solidFill>
              <a:srgbClr val="0e2841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861141"/>
                </a:solidFill>
                <a:uFillTx/>
                <a:latin typeface="Arial"/>
                <a:ea typeface="Arial"/>
              </a:rPr>
              <a:t>Empresa </a:t>
            </a:r>
            <a:endParaRPr b="0" lang="pt-BR" sz="2400" strike="noStrike" u="none">
              <a:solidFill>
                <a:srgbClr val="861141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861141"/>
                </a:solidFill>
                <a:uFillTx/>
                <a:latin typeface="Arial"/>
                <a:ea typeface="Arial"/>
              </a:rPr>
              <a:t>Contratante:</a:t>
            </a:r>
            <a:endParaRPr b="0" lang="pt-BR" sz="2400" strike="noStrike" u="none">
              <a:solidFill>
                <a:srgbClr val="861141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861141"/>
                </a:solidFill>
                <a:uFillTx/>
                <a:latin typeface="Arial"/>
                <a:ea typeface="Arial"/>
              </a:rPr>
              <a:t>Controle e</a:t>
            </a:r>
            <a:endParaRPr b="0" lang="pt-BR" sz="2400" strike="noStrike" u="none">
              <a:solidFill>
                <a:srgbClr val="861141"/>
              </a:solidFill>
              <a:uFillTx/>
              <a:latin typeface="Arial"/>
            </a:endParaRPr>
          </a:p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861141"/>
                </a:solidFill>
                <a:uFillTx/>
                <a:latin typeface="Arial"/>
                <a:ea typeface="Arial"/>
              </a:rPr>
              <a:t>Supervisão</a:t>
            </a:r>
            <a:endParaRPr b="0" lang="pt-BR" sz="2400" strike="noStrike" u="none">
              <a:solidFill>
                <a:srgbClr val="861141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85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86" name="Google Shape;43;p2" descr=""/>
          <p:cNvPicPr/>
          <p:nvPr/>
        </p:nvPicPr>
        <p:blipFill>
          <a:blip r:embed="rId2"/>
          <a:stretch/>
        </p:blipFill>
        <p:spPr>
          <a:xfrm>
            <a:off x="647640" y="1423440"/>
            <a:ext cx="2400120" cy="3571560"/>
          </a:xfrm>
          <a:prstGeom prst="rect">
            <a:avLst/>
          </a:prstGeom>
          <a:ln w="0">
            <a:noFill/>
          </a:ln>
        </p:spPr>
      </p:pic>
      <p:sp>
        <p:nvSpPr>
          <p:cNvPr id="87" name="Google Shape;44;p2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Trabalhos em:</a:t>
            </a:r>
            <a:endParaRPr b="0" lang="pt-BR" sz="2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457200">
              <a:lnSpc>
                <a:spcPct val="100000"/>
              </a:lnSpc>
              <a:tabLst>
                <a:tab algn="l" pos="0"/>
              </a:tabLst>
            </a:pPr>
            <a:r>
              <a:rPr b="0" lang="pt-BR" sz="6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endParaRPr b="0" lang="pt-BR" sz="6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c6d304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t-BR" sz="2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Altura - Queda de altura - Fraturas;</a:t>
            </a:r>
            <a:endParaRPr b="0" lang="pt-BR" sz="28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  <a:p>
            <a:pPr marL="216000" indent="-216000">
              <a:lnSpc>
                <a:spcPct val="100000"/>
              </a:lnSpc>
              <a:buClr>
                <a:srgbClr val="c6d304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t-BR" sz="2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Eletricidade - Choque Elétrico - Queimadura;</a:t>
            </a:r>
            <a:endParaRPr b="0" lang="pt-BR" sz="28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  <a:p>
            <a:pPr marL="216000" indent="-216000">
              <a:lnSpc>
                <a:spcPct val="100000"/>
              </a:lnSpc>
              <a:buClr>
                <a:srgbClr val="c6d304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t-BR" sz="2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Valas - Soterramento - Asfixia; e</a:t>
            </a:r>
            <a:endParaRPr b="0" lang="pt-BR" sz="28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  <a:p>
            <a:pPr marL="216000" indent="-216000">
              <a:lnSpc>
                <a:spcPct val="100000"/>
              </a:lnSpc>
              <a:buClr>
                <a:srgbClr val="c6d304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t-BR" sz="2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Máquinas - Partes móveis – Corte/Amputação.</a:t>
            </a:r>
            <a:endParaRPr b="0" lang="pt-BR" sz="28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  <a:p>
            <a:pPr marL="216000" indent="-216000">
              <a:lnSpc>
                <a:spcPct val="100000"/>
              </a:lnSpc>
              <a:buClr>
                <a:srgbClr val="c6d304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t-BR" sz="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endParaRPr b="0" lang="pt-BR" sz="8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  <a:p>
            <a:pPr marL="216000" indent="-216000">
              <a:lnSpc>
                <a:spcPct val="100000"/>
              </a:lnSpc>
              <a:buClr>
                <a:srgbClr val="ffd966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1" lang="pt-BR" sz="2800" strike="noStrike" u="none">
                <a:solidFill>
                  <a:srgbClr val="ffd966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800" strike="noStrike" u="none">
                <a:solidFill>
                  <a:srgbClr val="ffd966"/>
                </a:solidFill>
                <a:uFillTx/>
                <a:latin typeface="Arial"/>
                <a:ea typeface="Arial"/>
              </a:rPr>
              <a:t>Risco de Morte exige Medidas de Prevenção!</a:t>
            </a:r>
            <a:endParaRPr b="0" lang="pt-BR" sz="28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</p:txBody>
      </p:sp>
      <p:sp>
        <p:nvSpPr>
          <p:cNvPr id="88" name="Google Shape;45;p2"/>
          <p:cNvSpPr/>
          <p:nvPr/>
        </p:nvSpPr>
        <p:spPr>
          <a:xfrm>
            <a:off x="647640" y="4894200"/>
            <a:ext cx="10812960" cy="12193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Todas as Atividades de Risco devem ser precedidas de Análise de Riscos.</a:t>
            </a:r>
            <a:endParaRPr b="0" lang="pt-B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As novas tecnologias nos canteiros de obras requerem trabalhadores melhor capacitados para operação segura de máquinas, equipamentos e ferramentas.</a:t>
            </a:r>
            <a:r>
              <a:rPr b="0" lang="pt-BR" sz="2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 </a:t>
            </a:r>
            <a:endParaRPr b="0" lang="pt-B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89" name="Google Shape;42;p2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PRINCIPAIS PERIGOS E RISCOS MAIS COMUNS NA CONSTRUÇÃO CIVIL</a:t>
            </a:r>
            <a:endParaRPr b="0" lang="pt-BR" sz="2400" strike="noStrike" u="none">
              <a:solidFill>
                <a:srgbClr val="be480a"/>
              </a:solidFill>
              <a:uFillTx/>
              <a:latin typeface="Arial"/>
            </a:endParaRPr>
          </a:p>
        </p:txBody>
      </p:sp>
      <p:sp>
        <p:nvSpPr>
          <p:cNvPr id="90" name="Google Shape;49;p 1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233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4" name="Google Shape;49;p 6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5" name=""/>
          <p:cNvSpPr/>
          <p:nvPr/>
        </p:nvSpPr>
        <p:spPr>
          <a:xfrm>
            <a:off x="2700000" y="1260000"/>
            <a:ext cx="8460000" cy="3060000"/>
          </a:xfrm>
          <a:prstGeom prst="rect">
            <a:avLst/>
          </a:prstGeom>
          <a:solidFill>
            <a:srgbClr val="cccccc"/>
          </a:solidFill>
          <a:ln w="0">
            <a:solidFill>
              <a:srgbClr val="cccccc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36" name="Google Shape;200;p3"/>
          <p:cNvSpPr/>
          <p:nvPr/>
        </p:nvSpPr>
        <p:spPr>
          <a:xfrm>
            <a:off x="2712960" y="1191240"/>
            <a:ext cx="8246880" cy="3063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300" strike="noStrike" u="none">
                <a:solidFill>
                  <a:srgbClr val="000000"/>
                </a:solidFill>
                <a:highlight>
                  <a:srgbClr val="cccccc"/>
                </a:highlight>
                <a:uFillTx/>
                <a:latin typeface="Arial"/>
                <a:ea typeface="Arial"/>
              </a:rPr>
              <a:t>Especialista em Gestão de Riscos em Máquinas:</a:t>
            </a:r>
            <a:endParaRPr b="0" lang="pt-BR" sz="2300" strike="noStrike" u="none">
              <a:solidFill>
                <a:srgbClr val="000000"/>
              </a:solidFill>
              <a:highlight>
                <a:srgbClr val="cccccc"/>
              </a:highlight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600" strike="noStrike" u="none">
                <a:solidFill>
                  <a:srgbClr val="000000"/>
                </a:solidFill>
                <a:highlight>
                  <a:srgbClr val="cccccc"/>
                </a:highlight>
                <a:uFillTx/>
                <a:latin typeface="Arial"/>
                <a:ea typeface="Arial"/>
              </a:rPr>
              <a:t> </a:t>
            </a:r>
            <a:endParaRPr b="0" lang="pt-BR" sz="600" strike="noStrike" u="none">
              <a:solidFill>
                <a:srgbClr val="000000"/>
              </a:solidFill>
              <a:highlight>
                <a:srgbClr val="cccccc"/>
              </a:highlight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ccd7a8"/>
              </a:buClr>
              <a:buFont typeface="Arial"/>
              <a:buChar char="-"/>
              <a:tabLst>
                <a:tab algn="l" pos="0"/>
              </a:tabLst>
            </a:pPr>
            <a:r>
              <a:rPr b="0" lang="pt-BR" sz="2000" strike="noStrike" u="none">
                <a:solidFill>
                  <a:srgbClr val="000000"/>
                </a:solidFill>
                <a:highlight>
                  <a:srgbClr val="cccccc"/>
                </a:highlight>
                <a:uFillTx/>
                <a:latin typeface="Arial"/>
                <a:ea typeface="Arial"/>
              </a:rPr>
              <a:t>Suporte técnico da FIESP/CNI na revisão da NR-12 (2011 - 2023);</a:t>
            </a:r>
            <a:endParaRPr b="0" lang="pt-BR" sz="2000" strike="noStrike" u="none">
              <a:solidFill>
                <a:srgbClr val="000000"/>
              </a:solidFill>
              <a:highlight>
                <a:srgbClr val="cccccc"/>
              </a:highlight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ccd7a8"/>
              </a:buClr>
              <a:buFont typeface="Arial"/>
              <a:buChar char="-"/>
              <a:tabLst>
                <a:tab algn="l" pos="0"/>
              </a:tabLst>
            </a:pPr>
            <a:r>
              <a:rPr b="0" lang="pt-BR" sz="2000" strike="noStrike" u="none">
                <a:solidFill>
                  <a:srgbClr val="000000"/>
                </a:solidFill>
                <a:highlight>
                  <a:srgbClr val="cccccc"/>
                </a:highlight>
                <a:uFillTx/>
                <a:latin typeface="Arial"/>
                <a:ea typeface="Arial"/>
              </a:rPr>
              <a:t>Acompanhamento das normas técnicas na ABNT/ABIMAQ/CB-04 de Máquinas (desde 2011) - Normas Gerais Tipos “A”, “B” e “C”;</a:t>
            </a:r>
            <a:endParaRPr b="0" lang="pt-BR" sz="2000" strike="noStrike" u="none">
              <a:solidFill>
                <a:srgbClr val="000000"/>
              </a:solidFill>
              <a:highlight>
                <a:srgbClr val="cccccc"/>
              </a:highlight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ccd7a8"/>
              </a:buClr>
              <a:buFont typeface="Arial"/>
              <a:buChar char="-"/>
              <a:tabLst>
                <a:tab algn="l" pos="0"/>
              </a:tabLst>
            </a:pPr>
            <a:r>
              <a:rPr b="0" lang="pt-BR" sz="2000" strike="noStrike" u="none">
                <a:solidFill>
                  <a:srgbClr val="000000"/>
                </a:solidFill>
                <a:highlight>
                  <a:srgbClr val="cccccc"/>
                </a:highlight>
                <a:uFillTx/>
                <a:latin typeface="Arial"/>
                <a:ea typeface="Arial"/>
              </a:rPr>
              <a:t>Representação nas CPN do Plástico e da Metalmecânica;</a:t>
            </a:r>
            <a:endParaRPr b="0" lang="pt-BR" sz="2000" strike="noStrike" u="none">
              <a:solidFill>
                <a:srgbClr val="000000"/>
              </a:solidFill>
              <a:highlight>
                <a:srgbClr val="cccccc"/>
              </a:highlight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ccd7a8"/>
              </a:buClr>
              <a:buFont typeface="Arial"/>
              <a:buChar char="-"/>
              <a:tabLst>
                <a:tab algn="l" pos="0"/>
              </a:tabLst>
            </a:pPr>
            <a:r>
              <a:rPr b="0" lang="pt-BR" sz="2000" strike="noStrike" u="none">
                <a:solidFill>
                  <a:srgbClr val="000000"/>
                </a:solidFill>
                <a:highlight>
                  <a:srgbClr val="cccccc"/>
                </a:highlight>
                <a:uFillTx/>
                <a:latin typeface="Arial"/>
                <a:ea typeface="Arial"/>
              </a:rPr>
              <a:t>Representação no CPR/SP da NR-18 da Construção Civil;</a:t>
            </a:r>
            <a:endParaRPr b="0" lang="pt-BR" sz="2000" strike="noStrike" u="none">
              <a:solidFill>
                <a:srgbClr val="000000"/>
              </a:solidFill>
              <a:highlight>
                <a:srgbClr val="cccccc"/>
              </a:highlight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ccd7a8"/>
              </a:buClr>
              <a:buFont typeface="Arial"/>
              <a:buChar char="-"/>
              <a:tabLst>
                <a:tab algn="l" pos="0"/>
              </a:tabLst>
            </a:pPr>
            <a:r>
              <a:rPr b="0" lang="pt-BR" sz="2000" strike="noStrike" u="none">
                <a:solidFill>
                  <a:srgbClr val="000000"/>
                </a:solidFill>
                <a:highlight>
                  <a:srgbClr val="cccccc"/>
                </a:highlight>
                <a:uFillTx/>
                <a:latin typeface="Arial"/>
                <a:ea typeface="Arial"/>
              </a:rPr>
              <a:t>Conteudista das Publicações - NR-12 Têxtil, Vestuário e Madeira;</a:t>
            </a:r>
            <a:endParaRPr b="0" lang="pt-BR" sz="2000" strike="noStrike" u="none">
              <a:solidFill>
                <a:srgbClr val="000000"/>
              </a:solidFill>
              <a:highlight>
                <a:srgbClr val="cccccc"/>
              </a:highlight>
              <a:uFillTx/>
              <a:latin typeface="Arial"/>
            </a:endParaRPr>
          </a:p>
          <a:p>
            <a:pPr marL="457200" indent="-355680">
              <a:lnSpc>
                <a:spcPct val="100000"/>
              </a:lnSpc>
              <a:buClr>
                <a:srgbClr val="ccd7a8"/>
              </a:buClr>
              <a:buFont typeface="Arial"/>
              <a:buChar char="-"/>
              <a:tabLst>
                <a:tab algn="l" pos="0"/>
              </a:tabLst>
            </a:pPr>
            <a:r>
              <a:rPr b="0" lang="pt-BR" sz="2000" strike="noStrike" u="none">
                <a:solidFill>
                  <a:srgbClr val="000000"/>
                </a:solidFill>
                <a:highlight>
                  <a:srgbClr val="cccccc"/>
                </a:highlight>
                <a:uFillTx/>
                <a:latin typeface="Arial"/>
                <a:ea typeface="Arial"/>
              </a:rPr>
              <a:t>Palestrante e “Multiplicador” sobre Segurança em Máquinas NR-12 (Panificação/Alimentos, Couro, Calçados, Gráfica e Usinagem).</a:t>
            </a:r>
            <a:endParaRPr b="0" lang="pt-BR" sz="2000" strike="noStrike" u="none">
              <a:solidFill>
                <a:srgbClr val="000000"/>
              </a:solidFill>
              <a:highlight>
                <a:srgbClr val="cccccc"/>
              </a:highlight>
              <a:uFillTx/>
              <a:latin typeface="Arial"/>
            </a:endParaRPr>
          </a:p>
        </p:txBody>
      </p:sp>
      <p:sp>
        <p:nvSpPr>
          <p:cNvPr id="237" name="Google Shape;202;p3"/>
          <p:cNvSpPr/>
          <p:nvPr/>
        </p:nvSpPr>
        <p:spPr>
          <a:xfrm>
            <a:off x="2154600" y="5137200"/>
            <a:ext cx="9363600" cy="883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0" lang="pt-BR" sz="2300" strike="noStrike" u="none">
                <a:solidFill>
                  <a:srgbClr val="000000"/>
                </a:solidFill>
                <a:highlight>
                  <a:srgbClr val="b2b2b2"/>
                </a:highlight>
                <a:uFillTx/>
                <a:latin typeface="Arial"/>
                <a:ea typeface="Arial"/>
              </a:rPr>
              <a:t>Engenheiro de Segurança do Trabalho, Consultor Técnico e Diretor da E-SST Engenharia e Comércio de Soluções, Serviços e Treinamentos.</a:t>
            </a:r>
            <a:endParaRPr b="0" lang="pt-BR" sz="2300" strike="noStrike" u="none">
              <a:solidFill>
                <a:srgbClr val="000000"/>
              </a:solidFill>
              <a:highlight>
                <a:srgbClr val="b2b2b2"/>
              </a:highlight>
              <a:uFillTx/>
              <a:latin typeface="Arial"/>
            </a:endParaRPr>
          </a:p>
        </p:txBody>
      </p:sp>
      <p:pic>
        <p:nvPicPr>
          <p:cNvPr id="238" name="Google Shape;203;p3" descr=""/>
          <p:cNvPicPr/>
          <p:nvPr/>
        </p:nvPicPr>
        <p:blipFill>
          <a:blip r:embed="rId2"/>
          <a:stretch/>
        </p:blipFill>
        <p:spPr>
          <a:xfrm>
            <a:off x="423000" y="4590000"/>
            <a:ext cx="1716120" cy="1697040"/>
          </a:xfrm>
          <a:prstGeom prst="rect">
            <a:avLst/>
          </a:prstGeom>
          <a:ln w="0">
            <a:noFill/>
          </a:ln>
        </p:spPr>
      </p:pic>
      <p:sp>
        <p:nvSpPr>
          <p:cNvPr id="239" name="Google Shape;206;p3"/>
          <p:cNvSpPr/>
          <p:nvPr/>
        </p:nvSpPr>
        <p:spPr>
          <a:xfrm>
            <a:off x="2170800" y="4673880"/>
            <a:ext cx="5611680" cy="6094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i="1" lang="pt-BR" sz="2800" strike="noStrike" u="none">
                <a:solidFill>
                  <a:srgbClr val="000000"/>
                </a:solidFill>
                <a:highlight>
                  <a:srgbClr val="b2b2b2"/>
                </a:highlight>
                <a:uFillTx/>
                <a:latin typeface="Arial"/>
                <a:ea typeface="Arial"/>
              </a:rPr>
              <a:t>João Carlos Pires Campos</a:t>
            </a:r>
            <a:endParaRPr b="1" lang="pt-BR" sz="2800" strike="noStrike" u="none">
              <a:solidFill>
                <a:srgbClr val="000000"/>
              </a:solidFill>
              <a:highlight>
                <a:srgbClr val="b2b2b2"/>
              </a:highlight>
              <a:uFillTx/>
              <a:latin typeface="Arial"/>
            </a:endParaRPr>
          </a:p>
        </p:txBody>
      </p:sp>
      <p:pic>
        <p:nvPicPr>
          <p:cNvPr id="240" name="Google Shape;201;p3" descr=""/>
          <p:cNvPicPr/>
          <p:nvPr/>
        </p:nvPicPr>
        <p:blipFill>
          <a:blip r:embed="rId3"/>
          <a:stretch/>
        </p:blipFill>
        <p:spPr>
          <a:xfrm>
            <a:off x="146520" y="885600"/>
            <a:ext cx="2566080" cy="3703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242" name=""/>
          <p:cNvSpPr/>
          <p:nvPr/>
        </p:nvSpPr>
        <p:spPr>
          <a:xfrm>
            <a:off x="0" y="-36576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243" name="Google Shape;49;p 7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grpSp>
        <p:nvGrpSpPr>
          <p:cNvPr id="244" name="Grupo 1"/>
          <p:cNvGrpSpPr/>
          <p:nvPr/>
        </p:nvGrpSpPr>
        <p:grpSpPr>
          <a:xfrm>
            <a:off x="-108000" y="3826080"/>
            <a:ext cx="12336120" cy="3031560"/>
            <a:chOff x="-108000" y="3826080"/>
            <a:chExt cx="12336120" cy="3031560"/>
          </a:xfrm>
        </p:grpSpPr>
        <p:pic>
          <p:nvPicPr>
            <p:cNvPr id="245" name="Imagem 17" descr=""/>
            <p:cNvPicPr/>
            <p:nvPr/>
          </p:nvPicPr>
          <p:blipFill>
            <a:blip r:embed="rId2"/>
            <a:srcRect l="0" t="911" r="0" b="1378"/>
            <a:stretch/>
          </p:blipFill>
          <p:spPr>
            <a:xfrm rot="21595200">
              <a:off x="-55440" y="3834720"/>
              <a:ext cx="12285720" cy="3014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6" name="Imagem 18" descr=""/>
            <p:cNvPicPr/>
            <p:nvPr/>
          </p:nvPicPr>
          <p:blipFill>
            <a:blip r:embed="rId3"/>
            <a:stretch/>
          </p:blipFill>
          <p:spPr>
            <a:xfrm rot="21595200">
              <a:off x="-55440" y="3834720"/>
              <a:ext cx="12274200" cy="301428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7" name="Imagem 19" descr=""/>
            <p:cNvPicPr/>
            <p:nvPr/>
          </p:nvPicPr>
          <p:blipFill>
            <a:blip r:embed="rId4"/>
            <a:srcRect l="27628" t="13530" r="27033" b="23154"/>
            <a:stretch/>
          </p:blipFill>
          <p:spPr>
            <a:xfrm rot="21595200">
              <a:off x="-105840" y="3941280"/>
              <a:ext cx="1885320" cy="28954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48" name="CaixaDeTexto 1"/>
            <p:cNvSpPr/>
            <p:nvPr/>
          </p:nvSpPr>
          <p:spPr>
            <a:xfrm rot="21595200">
              <a:off x="1743480" y="6098040"/>
              <a:ext cx="5298120" cy="638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pt-BR" sz="1800" strike="noStrike" u="none">
                  <a:solidFill>
                    <a:schemeClr val="accent6">
                      <a:lumMod val="20000"/>
                      <a:lumOff val="80000"/>
                    </a:schemeClr>
                  </a:solidFill>
                  <a:uFillTx/>
                  <a:latin typeface="Arial"/>
                </a:rPr>
                <a:t>ESPECIALISTA EM SST/HSE/ESG</a:t>
              </a:r>
              <a:endParaRPr b="0" lang="pt-BR" sz="1800" strike="noStrike" u="none">
                <a:solidFill>
                  <a:srgbClr val="000000"/>
                </a:solidFill>
                <a:uFillTx/>
                <a:latin typeface="Arial"/>
              </a:endParaRPr>
            </a:p>
            <a:p>
              <a:pPr defTabSz="914400">
                <a:lnSpc>
                  <a:spcPct val="100000"/>
                </a:lnSpc>
              </a:pPr>
              <a:r>
                <a:rPr b="1" lang="pt-BR" sz="1800" strike="noStrike" u="none">
                  <a:solidFill>
                    <a:schemeClr val="accent6">
                      <a:lumMod val="20000"/>
                      <a:lumOff val="80000"/>
                    </a:schemeClr>
                  </a:solidFill>
                  <a:uFillTx/>
                  <a:latin typeface="Arial"/>
                </a:rPr>
                <a:t>ASSESSORIA/PALESTRAS/TREINAMENTOS</a:t>
              </a:r>
              <a:endParaRPr b="0" lang="pt-BR" sz="18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  <p:sp>
          <p:nvSpPr>
            <p:cNvPr id="249" name="Retângulo 2"/>
            <p:cNvSpPr/>
            <p:nvPr/>
          </p:nvSpPr>
          <p:spPr>
            <a:xfrm rot="21595200">
              <a:off x="1722960" y="4267080"/>
              <a:ext cx="2999160" cy="347760"/>
            </a:xfrm>
            <a:prstGeom prst="rect">
              <a:avLst/>
            </a:prstGeom>
            <a:solidFill>
              <a:srgbClr val="00cc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 lIns="90000" rIns="90000" tIns="45000" bIns="45000" anchor="ctr">
              <a:noAutofit/>
            </a:bodyPr>
            <a:p>
              <a:endParaRPr b="0" lang="pt-BR" sz="1800" strike="noStrike" u="none">
                <a:solidFill>
                  <a:schemeClr val="lt1"/>
                </a:solidFill>
                <a:uFillTx/>
                <a:latin typeface="Calibri"/>
              </a:endParaRPr>
            </a:p>
          </p:txBody>
        </p:sp>
        <p:sp>
          <p:nvSpPr>
            <p:cNvPr id="250" name="CaixaDeTexto 2"/>
            <p:cNvSpPr/>
            <p:nvPr/>
          </p:nvSpPr>
          <p:spPr>
            <a:xfrm rot="21595200">
              <a:off x="1722960" y="4251600"/>
              <a:ext cx="5298120" cy="39456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spAutoFit/>
            </a:bodyPr>
            <a:p>
              <a:pPr defTabSz="914400">
                <a:lnSpc>
                  <a:spcPct val="100000"/>
                </a:lnSpc>
              </a:pPr>
              <a:r>
                <a:rPr b="1" lang="pt-BR" sz="2000" strike="noStrike" u="none">
                  <a:solidFill>
                    <a:schemeClr val="lt1"/>
                  </a:solidFill>
                  <a:uFillTx/>
                  <a:latin typeface="Arial"/>
                </a:rPr>
                <a:t>JOÃO CAMPOS APOIA:</a:t>
              </a:r>
              <a:endParaRPr b="0" lang="pt-BR" sz="2000" strike="noStrike" u="none">
                <a:solidFill>
                  <a:srgbClr val="000000"/>
                </a:solidFill>
                <a:uFillTx/>
                <a:latin typeface="Arial"/>
              </a:endParaRPr>
            </a:p>
          </p:txBody>
        </p:sp>
      </p:grpSp>
      <p:pic>
        <p:nvPicPr>
          <p:cNvPr id="251" name="" descr=""/>
          <p:cNvPicPr/>
          <p:nvPr/>
        </p:nvPicPr>
        <p:blipFill>
          <a:blip r:embed="rId5"/>
          <a:stretch/>
        </p:blipFill>
        <p:spPr>
          <a:xfrm>
            <a:off x="1692000" y="1512000"/>
            <a:ext cx="2160000" cy="2160000"/>
          </a:xfrm>
          <a:prstGeom prst="rect">
            <a:avLst/>
          </a:prstGeom>
          <a:ln w="0">
            <a:noFill/>
          </a:ln>
        </p:spPr>
      </p:pic>
      <p:pic>
        <p:nvPicPr>
          <p:cNvPr id="252" name="Google Shape;203;p 1" descr=""/>
          <p:cNvPicPr/>
          <p:nvPr/>
        </p:nvPicPr>
        <p:blipFill>
          <a:blip r:embed="rId6"/>
          <a:stretch/>
        </p:blipFill>
        <p:spPr>
          <a:xfrm>
            <a:off x="7740000" y="1540800"/>
            <a:ext cx="2076120" cy="2053080"/>
          </a:xfrm>
          <a:prstGeom prst="rect">
            <a:avLst/>
          </a:prstGeom>
          <a:ln w="0">
            <a:noFill/>
          </a:ln>
        </p:spPr>
      </p:pic>
      <p:sp>
        <p:nvSpPr>
          <p:cNvPr id="253" name="Google Shape;206;p 2"/>
          <p:cNvSpPr/>
          <p:nvPr/>
        </p:nvSpPr>
        <p:spPr>
          <a:xfrm>
            <a:off x="0" y="828000"/>
            <a:ext cx="5760000" cy="6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800" strike="noStrike" u="none">
                <a:solidFill>
                  <a:srgbClr val="2a6099"/>
                </a:solidFill>
                <a:highlight>
                  <a:srgbClr val="b4c7dc"/>
                </a:highlight>
                <a:uFillTx/>
                <a:latin typeface="Arial"/>
                <a:ea typeface="Arial"/>
              </a:rPr>
              <a:t>Pesquisa de Satisfação</a:t>
            </a:r>
            <a:endParaRPr b="1" lang="pt-BR" sz="2800" strike="noStrike" u="none">
              <a:solidFill>
                <a:srgbClr val="2a6099"/>
              </a:solidFill>
              <a:highlight>
                <a:srgbClr val="b4c7dc"/>
              </a:highlight>
              <a:uFillTx/>
              <a:latin typeface="Arial"/>
            </a:endParaRPr>
          </a:p>
        </p:txBody>
      </p:sp>
      <p:sp>
        <p:nvSpPr>
          <p:cNvPr id="254" name="Google Shape;206;p 3"/>
          <p:cNvSpPr/>
          <p:nvPr/>
        </p:nvSpPr>
        <p:spPr>
          <a:xfrm>
            <a:off x="5580000" y="828000"/>
            <a:ext cx="6300000" cy="61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2800" strike="noStrike" u="none">
                <a:solidFill>
                  <a:srgbClr val="2a6099"/>
                </a:solidFill>
                <a:highlight>
                  <a:srgbClr val="b4c7dc"/>
                </a:highlight>
                <a:uFillTx/>
                <a:latin typeface="Arial"/>
                <a:ea typeface="Arial"/>
              </a:rPr>
              <a:t>Contatos João </a:t>
            </a:r>
            <a:r>
              <a:rPr b="1" lang="pt-BR" sz="2800" strike="noStrike" u="none">
                <a:solidFill>
                  <a:srgbClr val="2a6099"/>
                </a:solidFill>
                <a:highlight>
                  <a:srgbClr val="b4c7dc"/>
                </a:highlight>
                <a:uFillTx/>
                <a:latin typeface="Arial"/>
                <a:ea typeface="Arial"/>
              </a:rPr>
              <a:t>Campos</a:t>
            </a:r>
            <a:endParaRPr b="1" lang="pt-BR" sz="2800" strike="noStrike" u="none">
              <a:solidFill>
                <a:srgbClr val="2a6099"/>
              </a:solidFill>
              <a:highlight>
                <a:srgbClr val="b4c7dc"/>
              </a:highlight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92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3" name="Google Shape;49;p 2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94" name="Google Shape;42;p 1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PRIORIDADES DAS MEDIDAS DE PREVENÇÃO DE ACIDENTES</a:t>
            </a:r>
            <a:endParaRPr b="0" lang="pt-BR" sz="2400" strike="noStrike" u="none">
              <a:solidFill>
                <a:srgbClr val="be480a"/>
              </a:solidFill>
              <a:uFillTx/>
              <a:latin typeface="Arial"/>
            </a:endParaRPr>
          </a:p>
        </p:txBody>
      </p:sp>
      <p:sp>
        <p:nvSpPr>
          <p:cNvPr id="95" name="Google Shape;44;p 1"/>
          <p:cNvSpPr/>
          <p:nvPr/>
        </p:nvSpPr>
        <p:spPr>
          <a:xfrm>
            <a:off x="288000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5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Ordem de prioridade das medidas de prevenção de acidentes: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Eliminação ou Substituição dos fatores de risco;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Minimização e Controle dos fatores de risco com Medidas de Proteção Coletiva (EPC);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Minimização e Controle dos fatores de risco com Medidas Administrativas ou de Organização do Trabalho;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15000"/>
              </a:lnSpc>
              <a:buClr>
                <a:srgbClr val="c6d304"/>
              </a:buClr>
              <a:buFont typeface="Arial"/>
              <a:buAutoNum type="arabicPeriod"/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Adoção de Medidas de Proteção Individual (EPI).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spcBef>
                <a:spcPts val="1191"/>
              </a:spcBef>
              <a:spcAft>
                <a:spcPts val="992"/>
              </a:spcAft>
              <a:tabLst>
                <a:tab algn="l" pos="0"/>
              </a:tabLst>
            </a:pP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96" name="Google Shape;45;p 1"/>
          <p:cNvSpPr/>
          <p:nvPr/>
        </p:nvSpPr>
        <p:spPr>
          <a:xfrm>
            <a:off x="646200" y="4894200"/>
            <a:ext cx="10812960" cy="11887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0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O processo de priorização das medidas de prevenção deve iniciar no projeto e propiciar a melhor seleção de equipamento possível. Sendo um processo interativo entre o fornecedor e o usuário do equipamento. (Apreciação de Riscos - Usuário)</a:t>
            </a:r>
            <a:endParaRPr b="0" lang="pt-BR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97" name="" descr=""/>
          <p:cNvPicPr/>
          <p:nvPr/>
        </p:nvPicPr>
        <p:blipFill>
          <a:blip r:embed="rId2"/>
          <a:stretch/>
        </p:blipFill>
        <p:spPr>
          <a:xfrm>
            <a:off x="180000" y="1980000"/>
            <a:ext cx="2525760" cy="21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99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0" name="Google Shape;49;p 4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1" name="Imagem 14" descr=""/>
          <p:cNvPicPr/>
          <p:nvPr/>
        </p:nvPicPr>
        <p:blipFill>
          <a:blip r:embed="rId2"/>
          <a:stretch/>
        </p:blipFill>
        <p:spPr>
          <a:xfrm>
            <a:off x="7740000" y="900000"/>
            <a:ext cx="3762720" cy="4474440"/>
          </a:xfrm>
          <a:prstGeom prst="rect">
            <a:avLst/>
          </a:prstGeom>
          <a:ln w="0">
            <a:noFill/>
          </a:ln>
        </p:spPr>
      </p:pic>
      <p:pic>
        <p:nvPicPr>
          <p:cNvPr id="102" name="" descr=""/>
          <p:cNvPicPr/>
          <p:nvPr/>
        </p:nvPicPr>
        <p:blipFill>
          <a:blip r:embed="rId3"/>
          <a:stretch/>
        </p:blipFill>
        <p:spPr>
          <a:xfrm>
            <a:off x="720000" y="900000"/>
            <a:ext cx="6687720" cy="4500000"/>
          </a:xfrm>
          <a:prstGeom prst="rect">
            <a:avLst/>
          </a:prstGeom>
          <a:ln w="0">
            <a:noFill/>
          </a:ln>
        </p:spPr>
      </p:pic>
      <p:sp>
        <p:nvSpPr>
          <p:cNvPr id="103" name="Google Shape;134;g306a4dc0f87_0_90"/>
          <p:cNvSpPr/>
          <p:nvPr/>
        </p:nvSpPr>
        <p:spPr>
          <a:xfrm>
            <a:off x="2558160" y="5473440"/>
            <a:ext cx="2772360" cy="1353240"/>
          </a:xfrm>
          <a:prstGeom prst="chevron">
            <a:avLst>
              <a:gd name="adj" fmla="val 50000"/>
            </a:avLst>
          </a:prstGeom>
          <a:solidFill>
            <a:srgbClr val="ff5429"/>
          </a:solidFill>
          <a:ln w="9525">
            <a:solidFill>
              <a:srgbClr val="ff5429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ANÁLISE DOS RISCOS</a:t>
            </a:r>
            <a:endParaRPr b="1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4" name="Google Shape;135;g306a4dc0f87_0_90"/>
          <p:cNvSpPr/>
          <p:nvPr/>
        </p:nvSpPr>
        <p:spPr>
          <a:xfrm>
            <a:off x="4750560" y="5473440"/>
            <a:ext cx="2772360" cy="1353240"/>
          </a:xfrm>
          <a:prstGeom prst="chevron">
            <a:avLst>
              <a:gd name="adj" fmla="val 50000"/>
            </a:avLst>
          </a:prstGeom>
          <a:solidFill>
            <a:srgbClr val="ff972f"/>
          </a:solidFill>
          <a:ln w="9525">
            <a:solidFill>
              <a:srgbClr val="ff972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AVALIAÇÃO DOS RISCOS</a:t>
            </a:r>
            <a:endParaRPr b="1" lang="pt-B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5" name="Google Shape;136;g306a4dc0f87_0_90"/>
          <p:cNvSpPr/>
          <p:nvPr/>
        </p:nvSpPr>
        <p:spPr>
          <a:xfrm>
            <a:off x="6936480" y="5473440"/>
            <a:ext cx="2772360" cy="1353240"/>
          </a:xfrm>
          <a:prstGeom prst="chevron">
            <a:avLst>
              <a:gd name="adj" fmla="val 50000"/>
            </a:avLst>
          </a:prstGeom>
          <a:solidFill>
            <a:srgbClr val="ffe994"/>
          </a:solidFill>
          <a:ln w="9525">
            <a:solidFill>
              <a:srgbClr val="ffe994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REDUÇÃO DOS RISCOS</a:t>
            </a:r>
            <a:endParaRPr b="1" lang="pt-B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6" name="Google Shape;137;g306a4dc0f87_0_90"/>
          <p:cNvSpPr/>
          <p:nvPr/>
        </p:nvSpPr>
        <p:spPr>
          <a:xfrm>
            <a:off x="433440" y="5473440"/>
            <a:ext cx="2713320" cy="1353240"/>
          </a:xfrm>
          <a:prstGeom prst="homePlate">
            <a:avLst>
              <a:gd name="adj" fmla="val 50000"/>
            </a:avLst>
          </a:prstGeom>
          <a:solidFill>
            <a:srgbClr val="f10d0c"/>
          </a:solidFill>
          <a:ln w="9525">
            <a:solidFill>
              <a:srgbClr val="f10d0c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400" strike="noStrike" u="none">
                <a:solidFill>
                  <a:schemeClr val="dk1"/>
                </a:solidFill>
                <a:uFillTx/>
                <a:latin typeface="Arial"/>
                <a:ea typeface="Arial"/>
              </a:rPr>
              <a:t>APRECIAÇÃO DOS RISCOS</a:t>
            </a:r>
            <a:endParaRPr b="1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07" name="Google Shape;138;g306a4dc0f87_0_90"/>
          <p:cNvSpPr/>
          <p:nvPr/>
        </p:nvSpPr>
        <p:spPr>
          <a:xfrm>
            <a:off x="9126360" y="5473440"/>
            <a:ext cx="3375720" cy="1353240"/>
          </a:xfrm>
          <a:prstGeom prst="chevron">
            <a:avLst>
              <a:gd name="adj" fmla="val 50000"/>
            </a:avLst>
          </a:prstGeom>
          <a:solidFill>
            <a:srgbClr val="ffffd7"/>
          </a:solidFill>
          <a:ln w="9525">
            <a:solidFill>
              <a:srgbClr val="ffffd7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ADOÇÃO DAS MEDIDAS COMPLEMENTARES</a:t>
            </a:r>
            <a:endParaRPr b="1" lang="pt-B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08" name="Google Shape;139;g306a4dc0f87_0_90"/>
          <p:cNvSpPr/>
          <p:nvPr/>
        </p:nvSpPr>
        <p:spPr>
          <a:xfrm>
            <a:off x="11831040" y="5446800"/>
            <a:ext cx="1230480" cy="1406520"/>
          </a:xfrm>
          <a:prstGeom prst="rect">
            <a:avLst/>
          </a:prstGeom>
          <a:solidFill>
            <a:schemeClr val="lt1"/>
          </a:solidFill>
          <a:ln w="9525">
            <a:solidFill>
              <a:srgbClr val="ffffff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09" name="" descr=""/>
          <p:cNvPicPr/>
          <p:nvPr/>
        </p:nvPicPr>
        <p:blipFill>
          <a:blip r:embed="rId4"/>
          <a:stretch/>
        </p:blipFill>
        <p:spPr>
          <a:xfrm>
            <a:off x="11831040" y="5436000"/>
            <a:ext cx="397080" cy="1411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11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2" name="Google Shape;49;p 3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13" name="Google Shape;42;p 2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MEDIDAS ADMINISTRATIVAS OU DE ORGANIZAÇÃO DO TRABALHO</a:t>
            </a:r>
            <a:endParaRPr b="0" lang="pt-BR" sz="2400" strike="noStrike" u="none">
              <a:solidFill>
                <a:srgbClr val="be480a"/>
              </a:solidFill>
              <a:uFillTx/>
              <a:latin typeface="Arial"/>
            </a:endParaRPr>
          </a:p>
        </p:txBody>
      </p:sp>
      <p:sp>
        <p:nvSpPr>
          <p:cNvPr id="114" name="Google Shape;44;p 2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15" name="Google Shape;44;p 3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Três Medidas abordadas neste material:</a:t>
            </a:r>
            <a:r>
              <a:rPr b="0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 </a:t>
            </a:r>
            <a:endParaRPr b="0" lang="pt-BR" sz="2400" strike="noStrike" u="none">
              <a:solidFill>
                <a:srgbClr val="ffffff"/>
              </a:solidFill>
              <a:uFillTx/>
              <a:latin typeface="Arial"/>
            </a:endParaRPr>
          </a:p>
          <a:p>
            <a:pPr marL="216000" indent="-216000">
              <a:lnSpc>
                <a:spcPct val="100000"/>
              </a:lnSpc>
              <a:buClr>
                <a:srgbClr val="c6d304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Manuais do Usuário;</a:t>
            </a:r>
            <a:endParaRPr b="0" lang="pt-BR" sz="24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  <a:p>
            <a:pPr marL="216000" indent="-216000">
              <a:lnSpc>
                <a:spcPct val="100000"/>
              </a:lnSpc>
              <a:buClr>
                <a:srgbClr val="c6d304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Procedimentos de Trabalho;</a:t>
            </a:r>
            <a:endParaRPr b="0" lang="pt-BR" sz="24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  <a:p>
            <a:pPr marL="216000" indent="-216000">
              <a:lnSpc>
                <a:spcPct val="100000"/>
              </a:lnSpc>
              <a:buClr>
                <a:srgbClr val="c6d304"/>
              </a:buClr>
              <a:buSzPct val="45000"/>
              <a:buFont typeface="Wingdings" charset="2"/>
              <a:buChar char=""/>
              <a:tabLst>
                <a:tab algn="l" pos="0"/>
              </a:tabLst>
            </a:pPr>
            <a:r>
              <a:rPr b="1" lang="pt-BR" sz="24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Capacitações e Treinamentos de Segurança.</a:t>
            </a:r>
            <a:endParaRPr b="0" lang="pt-BR" sz="24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  <a:p>
            <a:pPr marL="216000" indent="-216000">
              <a:lnSpc>
                <a:spcPct val="100000"/>
              </a:lnSpc>
              <a:buClr>
                <a:srgbClr val="ffd966"/>
              </a:buClr>
              <a:buFont typeface="Wingdings" charset="2"/>
              <a:buChar char=""/>
              <a:tabLst>
                <a:tab algn="l" pos="0"/>
              </a:tabLst>
            </a:pPr>
            <a:r>
              <a:rPr b="1" lang="pt-BR" sz="2400" strike="noStrike" u="none">
                <a:solidFill>
                  <a:srgbClr val="ffd966"/>
                </a:solidFill>
                <a:uFillTx/>
                <a:latin typeface="Arial"/>
                <a:ea typeface="Arial"/>
              </a:rPr>
              <a:t> </a:t>
            </a:r>
            <a:r>
              <a:rPr b="1" lang="pt-BR" sz="2400" strike="noStrike" u="none">
                <a:solidFill>
                  <a:srgbClr val="ffd966"/>
                </a:solidFill>
                <a:uFillTx/>
                <a:latin typeface="Arial"/>
                <a:ea typeface="Arial"/>
              </a:rPr>
              <a:t>Outras Medidas: EPC; Supervisão; Permissão de Trabalho; Autorização; Segregação; Sinalização e EPI.</a:t>
            </a:r>
            <a:endParaRPr b="0" lang="pt-BR" sz="2400" strike="noStrike" u="none">
              <a:solidFill>
                <a:srgbClr val="ffffff"/>
              </a:solidFill>
              <a:uFillTx/>
              <a:latin typeface="Arial"/>
              <a:ea typeface="Microsoft YaHei"/>
            </a:endParaRPr>
          </a:p>
        </p:txBody>
      </p:sp>
      <p:pic>
        <p:nvPicPr>
          <p:cNvPr id="116" name="Imagem 2" descr=""/>
          <p:cNvPicPr/>
          <p:nvPr/>
        </p:nvPicPr>
        <p:blipFill>
          <a:blip r:embed="rId2"/>
          <a:stretch/>
        </p:blipFill>
        <p:spPr>
          <a:xfrm>
            <a:off x="36000" y="1873440"/>
            <a:ext cx="2826720" cy="2554560"/>
          </a:xfrm>
          <a:prstGeom prst="rect">
            <a:avLst/>
          </a:prstGeom>
          <a:ln w="0">
            <a:noFill/>
          </a:ln>
        </p:spPr>
      </p:pic>
      <p:sp>
        <p:nvSpPr>
          <p:cNvPr id="117" name="Google Shape;45;p 3"/>
          <p:cNvSpPr/>
          <p:nvPr/>
        </p:nvSpPr>
        <p:spPr>
          <a:xfrm>
            <a:off x="646200" y="4894200"/>
            <a:ext cx="10812960" cy="12193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Os Usuários de máquinas, equipamentos e ferramentas devem adotar todas as medidas de proteção aplicáveis, conforme as Análises de Risco e Avaliações de Riscos de Usuário, compatíveis com a Matriz de Riscos do PGR da NR-18.</a:t>
            </a:r>
            <a:r>
              <a:rPr b="0" lang="pt-BR" sz="2400" strike="noStrike" u="none">
                <a:solidFill>
                  <a:srgbClr val="000000"/>
                </a:solidFill>
                <a:uFillTx/>
                <a:latin typeface="Arial"/>
                <a:ea typeface="Arial"/>
              </a:rPr>
              <a:t> </a:t>
            </a:r>
            <a:endParaRPr b="0" lang="pt-BR" sz="24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19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0" name="Google Shape;49;p 12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1" name="Google Shape;42;p 7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RELAÇÃO DE MÁQUINAS, EQUIPAMENTOS E FERRAMENTAS</a:t>
            </a:r>
            <a:endParaRPr b="0" lang="pt-BR" sz="2400" strike="noStrike" u="none">
              <a:solidFill>
                <a:srgbClr val="be480a"/>
              </a:solidFill>
              <a:uFillTx/>
              <a:latin typeface="Arial"/>
            </a:endParaRPr>
          </a:p>
        </p:txBody>
      </p:sp>
      <p:sp>
        <p:nvSpPr>
          <p:cNvPr id="122" name="Google Shape;44;p 12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3" name="Google Shape;44;p 13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NR-18 Exemplos de Máquinas, Equipamentos e Ferramentas:</a:t>
            </a: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Máquinas Estacionárias: Serra da Carpintaria; Grua e Elevadores;</a:t>
            </a: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Máquinas de Bancada: Furadeira, Esmeril e Serras Circular, Fita e Policorte;</a:t>
            </a: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Máquinas Autopropelidas: Escavadeira, Caminhão Betoneira e Plataforma;</a:t>
            </a: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Máquinas Transportáveis: Betoneira, Argamassadeira, Cortador de Blocos;</a:t>
            </a: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Ferramentas Transportáveis: Serra Meia Esquadria, Tico Tico;</a:t>
            </a: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Ferramentas Elétricas Manuais: Furadeira/Martelete;</a:t>
            </a: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15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Ferramentas Pneumáticas: Perfuratriz/Rompedores.</a:t>
            </a:r>
            <a:endParaRPr b="0" lang="pt-BR" sz="18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24" name="Google Shape;45;p 5"/>
          <p:cNvSpPr/>
          <p:nvPr/>
        </p:nvSpPr>
        <p:spPr>
          <a:xfrm>
            <a:off x="646200" y="4894200"/>
            <a:ext cx="10812960" cy="11887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A relação de equipamentos deve estar atualizada conforme a fase da obra e contemplar também, além da relação da Contratante, todas as relações de equipamentos das Contratadas, com os respectivos trabalhadores autorizados. </a:t>
            </a:r>
            <a:endParaRPr b="0" lang="pt-BR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25" name="" descr=""/>
          <p:cNvPicPr/>
          <p:nvPr/>
        </p:nvPicPr>
        <p:blipFill>
          <a:blip r:embed="rId2"/>
          <a:stretch/>
        </p:blipFill>
        <p:spPr>
          <a:xfrm>
            <a:off x="159480" y="1980000"/>
            <a:ext cx="2540520" cy="2160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27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8" name="Google Shape;49;p 8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29" name="Google Shape;42;p 3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8471f"/>
                </a:solidFill>
                <a:uFillTx/>
                <a:latin typeface="Arial"/>
                <a:ea typeface="Arial"/>
              </a:rPr>
              <a:t>MANUAIS</a:t>
            </a:r>
            <a:endParaRPr b="0" lang="pt-BR" sz="2400" strike="noStrike" u="none">
              <a:solidFill>
                <a:srgbClr val="28471f"/>
              </a:solidFill>
              <a:uFillTx/>
              <a:latin typeface="Arial"/>
            </a:endParaRPr>
          </a:p>
        </p:txBody>
      </p:sp>
      <p:sp>
        <p:nvSpPr>
          <p:cNvPr id="130" name="Google Shape;44;p 4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1" name="Google Shape;44;p 5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28471f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Os manuais devem: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a) ser escritos na língua portuguesa, legíveis, ilustrados e explicativos;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b) ser objetivos, claros, sem ambiguidades e de fácil compreensão;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c) ter sinais ou avisos referentes à segurança realçados; e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d) permanecer disponíveis a todos os usuários nos locais de trabalho.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2" name="Google Shape;45;p 2"/>
          <p:cNvSpPr/>
          <p:nvPr/>
        </p:nvSpPr>
        <p:spPr>
          <a:xfrm>
            <a:off x="646200" y="4894200"/>
            <a:ext cx="10812960" cy="118800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861141"/>
                </a:solidFill>
                <a:uFillTx/>
                <a:latin typeface="Arial"/>
                <a:ea typeface="Arial"/>
              </a:rPr>
              <a:t>Os Equipamentos devem possuir manual de instruções providenciado pelo fornecedor, com informações relativas à segurança nas fases de utilização. (Estruturado conforme normas técnicas)</a:t>
            </a: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 </a:t>
            </a:r>
            <a:endParaRPr b="0" lang="pt-BR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pic>
        <p:nvPicPr>
          <p:cNvPr id="133" name="" descr=""/>
          <p:cNvPicPr/>
          <p:nvPr/>
        </p:nvPicPr>
        <p:blipFill>
          <a:blip r:embed="rId2"/>
          <a:stretch/>
        </p:blipFill>
        <p:spPr>
          <a:xfrm>
            <a:off x="180000" y="1913760"/>
            <a:ext cx="2504880" cy="2514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35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6" name="Google Shape;49;p 9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37" name="Google Shape;42;p 4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8471f"/>
                </a:solidFill>
                <a:uFillTx/>
                <a:latin typeface="Arial"/>
                <a:ea typeface="Arial"/>
              </a:rPr>
              <a:t>MANUAIS</a:t>
            </a:r>
            <a:endParaRPr b="0" lang="pt-BR" sz="2400" strike="noStrike" u="none">
              <a:solidFill>
                <a:srgbClr val="28471f"/>
              </a:solidFill>
              <a:uFillTx/>
              <a:latin typeface="Arial"/>
            </a:endParaRPr>
          </a:p>
        </p:txBody>
      </p:sp>
      <p:sp>
        <p:nvSpPr>
          <p:cNvPr id="138" name="Google Shape;44;p 6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39" name="Google Shape;44;p 7"/>
          <p:cNvSpPr/>
          <p:nvPr/>
        </p:nvSpPr>
        <p:spPr>
          <a:xfrm>
            <a:off x="2881440" y="1685160"/>
            <a:ext cx="8577360" cy="4974840"/>
          </a:xfrm>
          <a:prstGeom prst="rect">
            <a:avLst/>
          </a:prstGeom>
          <a:solidFill>
            <a:srgbClr val="28471f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Informações básicas que os manuais devem conter: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a) razão social, CNPJ e endereço do fabricante ou importador;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b) tipo, modelo e capacidade;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c) número de série ou número de identificação e ano de fabricação;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d) normas observadas para o projeto e construção;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e) descrição detalhada da máquina ou equipamento e seus acessórios;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f) diagramas, circuitos elétricos, representação esquemática das funções de segurança;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g) definição da utilização prevista para a máquina ou equipamento;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h) riscos a que estão expostos os usuários, com as avaliações quantitativas de emissões geradas na capacidade máxima;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0" name="" descr=""/>
          <p:cNvPicPr/>
          <p:nvPr/>
        </p:nvPicPr>
        <p:blipFill>
          <a:blip r:embed="rId2"/>
          <a:stretch/>
        </p:blipFill>
        <p:spPr>
          <a:xfrm>
            <a:off x="180000" y="1913760"/>
            <a:ext cx="2504880" cy="2514240"/>
          </a:xfrm>
          <a:prstGeom prst="rect">
            <a:avLst/>
          </a:prstGeom>
          <a:ln w="0">
            <a:noFill/>
          </a:ln>
        </p:spPr>
      </p:pic>
      <p:sp>
        <p:nvSpPr>
          <p:cNvPr id="141" name="Google Shape;45;p 13"/>
          <p:cNvSpPr/>
          <p:nvPr/>
        </p:nvSpPr>
        <p:spPr>
          <a:xfrm>
            <a:off x="180000" y="4680000"/>
            <a:ext cx="2520000" cy="185832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Se inexistente ou extraviado, compete ao empregador refazer o Manual.</a:t>
            </a:r>
            <a:endParaRPr b="1" lang="pt-BR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" descr=""/>
          <p:cNvPicPr/>
          <p:nvPr/>
        </p:nvPicPr>
        <p:blipFill>
          <a:blip r:embed="rId1"/>
          <a:stretch/>
        </p:blipFill>
        <p:spPr>
          <a:xfrm>
            <a:off x="0" y="0"/>
            <a:ext cx="12192120" cy="6857640"/>
          </a:xfrm>
          <a:prstGeom prst="rect">
            <a:avLst/>
          </a:prstGeom>
          <a:ln w="0">
            <a:noFill/>
          </a:ln>
        </p:spPr>
      </p:pic>
      <p:sp>
        <p:nvSpPr>
          <p:cNvPr id="143" name=""/>
          <p:cNvSpPr/>
          <p:nvPr/>
        </p:nvSpPr>
        <p:spPr>
          <a:xfrm>
            <a:off x="0" y="0"/>
            <a:ext cx="12192120" cy="6857640"/>
          </a:xfrm>
          <a:prstGeom prst="rect">
            <a:avLst/>
          </a:prstGeom>
          <a:solidFill>
            <a:srgbClr val="ffffff">
              <a:alpha val="75000"/>
            </a:srgbClr>
          </a:solidFill>
          <a:ln w="0">
            <a:solidFill>
              <a:srgbClr val="3465a4"/>
            </a:solidFill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4" name="Google Shape;49;p 10"/>
          <p:cNvSpPr/>
          <p:nvPr/>
        </p:nvSpPr>
        <p:spPr>
          <a:xfrm>
            <a:off x="1277640" y="96840"/>
            <a:ext cx="9342360" cy="73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ctr">
              <a:lnSpc>
                <a:spcPct val="100000"/>
              </a:lnSpc>
              <a:tabLst>
                <a:tab algn="l" pos="0"/>
              </a:tabLst>
            </a:pPr>
            <a:r>
              <a:rPr b="1" lang="pt-BR" sz="1800" strike="noStrike" u="none">
                <a:solidFill>
                  <a:srgbClr val="00864a"/>
                </a:solidFill>
                <a:uFillTx/>
                <a:latin typeface="Arial"/>
                <a:ea typeface="Arial"/>
              </a:rPr>
              <a:t>Adequação dos equipamentos da Construção Civil à Norma Regulamentadora Nº 12 Manuais, Procedimentos e Capacitações</a:t>
            </a:r>
            <a:endParaRPr b="0" lang="pt-BR" sz="18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  <p:sp>
        <p:nvSpPr>
          <p:cNvPr id="145" name="Google Shape;42;p 5"/>
          <p:cNvSpPr/>
          <p:nvPr/>
        </p:nvSpPr>
        <p:spPr>
          <a:xfrm>
            <a:off x="720000" y="937800"/>
            <a:ext cx="11160000" cy="549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400" strike="noStrike" u="none">
                <a:solidFill>
                  <a:srgbClr val="28471f"/>
                </a:solidFill>
                <a:uFillTx/>
                <a:latin typeface="Arial"/>
                <a:ea typeface="Arial"/>
              </a:rPr>
              <a:t>MANUAIS (Continuação)</a:t>
            </a:r>
            <a:endParaRPr b="0" lang="pt-BR" sz="2400" strike="noStrike" u="none">
              <a:solidFill>
                <a:srgbClr val="28471f"/>
              </a:solidFill>
              <a:uFillTx/>
              <a:latin typeface="Arial"/>
            </a:endParaRPr>
          </a:p>
        </p:txBody>
      </p:sp>
      <p:sp>
        <p:nvSpPr>
          <p:cNvPr id="146" name="Google Shape;44;p 8"/>
          <p:cNvSpPr/>
          <p:nvPr/>
        </p:nvSpPr>
        <p:spPr>
          <a:xfrm>
            <a:off x="2881440" y="1685160"/>
            <a:ext cx="8577360" cy="2930400"/>
          </a:xfrm>
          <a:prstGeom prst="rect">
            <a:avLst/>
          </a:prstGeom>
          <a:solidFill>
            <a:srgbClr val="be480a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endParaRPr b="0" lang="pt-BR" sz="14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sp>
        <p:nvSpPr>
          <p:cNvPr id="147" name="Google Shape;44;p 9"/>
          <p:cNvSpPr/>
          <p:nvPr/>
        </p:nvSpPr>
        <p:spPr>
          <a:xfrm>
            <a:off x="2881440" y="1685160"/>
            <a:ext cx="8577360" cy="4974840"/>
          </a:xfrm>
          <a:prstGeom prst="rect">
            <a:avLst/>
          </a:prstGeom>
          <a:solidFill>
            <a:srgbClr val="28471f"/>
          </a:solidFill>
          <a:ln w="9525">
            <a:solidFill>
              <a:srgbClr val="be480a"/>
            </a:solidFill>
            <a:round/>
          </a:ln>
        </p:spPr>
        <p:style>
          <a:lnRef idx="0"/>
          <a:fillRef idx="0"/>
          <a:effectRef idx="0"/>
          <a:fontRef idx="minor"/>
        </p:style>
        <p:txBody>
          <a:bodyPr tIns="91440" bIns="91440" anchor="ctr">
            <a:noAutofit/>
          </a:bodyPr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Informações básicas dos manuais: (Continuação)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i) definição das medidas de segurança existentes e daquelas a serem adotadas pelos usuários;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j) especificações e limitações técnicas para utilização segura;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k) riscos que podem resultar de adulteração ou supressão de proteções e dispositivos de segurança;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l) riscos que podem resultar de utilizações diferentes daquelas previstas no projeto;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m) informações técnicas para subsidiar a elaboração dos procedimentos de trabalho e segurança;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n) procedimentos e prazos das inspeções e manutenção;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o) procedimentos a serem adotados em emergências; e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  <a:p>
            <a:pPr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c6d304"/>
                </a:solidFill>
                <a:uFillTx/>
                <a:latin typeface="Arial"/>
                <a:ea typeface="Arial"/>
              </a:rPr>
              <a:t>p) indicação da vida útil da máquina ou dos componentes relacionados com a segurança. </a:t>
            </a:r>
            <a:endParaRPr b="0" lang="pt-BR" sz="2200" strike="noStrike" u="none">
              <a:solidFill>
                <a:srgbClr val="ffffff"/>
              </a:solidFill>
              <a:uFillTx/>
              <a:latin typeface="Arial"/>
            </a:endParaRPr>
          </a:p>
        </p:txBody>
      </p:sp>
      <p:pic>
        <p:nvPicPr>
          <p:cNvPr id="148" name="" descr=""/>
          <p:cNvPicPr/>
          <p:nvPr/>
        </p:nvPicPr>
        <p:blipFill>
          <a:blip r:embed="rId2"/>
          <a:stretch/>
        </p:blipFill>
        <p:spPr>
          <a:xfrm>
            <a:off x="180000" y="1913760"/>
            <a:ext cx="2504880" cy="2514240"/>
          </a:xfrm>
          <a:prstGeom prst="rect">
            <a:avLst/>
          </a:prstGeom>
          <a:ln w="0">
            <a:noFill/>
          </a:ln>
        </p:spPr>
      </p:pic>
      <p:sp>
        <p:nvSpPr>
          <p:cNvPr id="149" name="Google Shape;45;p 12"/>
          <p:cNvSpPr/>
          <p:nvPr/>
        </p:nvSpPr>
        <p:spPr>
          <a:xfrm>
            <a:off x="180000" y="4680000"/>
            <a:ext cx="2520000" cy="1523160"/>
          </a:xfrm>
          <a:prstGeom prst="rect">
            <a:avLst/>
          </a:prstGeom>
          <a:solidFill>
            <a:srgbClr val="c6d304"/>
          </a:solidFill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tIns="91440" bIns="91440" anchor="t">
            <a:spAutoFit/>
          </a:bodyPr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ME e EPP</a:t>
            </a:r>
            <a:endParaRPr b="1" lang="pt-BR" sz="2200" strike="noStrike" u="none">
              <a:solidFill>
                <a:srgbClr val="000000"/>
              </a:solidFill>
              <a:uFillTx/>
              <a:latin typeface="Arial"/>
            </a:endParaRPr>
          </a:p>
          <a:p>
            <a:pPr algn="just">
              <a:lnSpc>
                <a:spcPct val="100000"/>
              </a:lnSpc>
              <a:tabLst>
                <a:tab algn="l" pos="0"/>
              </a:tabLst>
            </a:pPr>
            <a:r>
              <a:rPr b="1" lang="pt-BR" sz="2200" strike="noStrike" u="none">
                <a:solidFill>
                  <a:srgbClr val="be480a"/>
                </a:solidFill>
                <a:uFillTx/>
                <a:latin typeface="Arial"/>
                <a:ea typeface="Arial"/>
              </a:rPr>
              <a:t>Podem elaborar uma Ficha de Instrução.</a:t>
            </a:r>
            <a:endParaRPr b="1" lang="pt-BR" sz="2200" strike="noStrike" u="none">
              <a:solidFill>
                <a:srgbClr val="000000"/>
              </a:solidFill>
              <a:uFillTx/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Tema do Office">
  <a:themeElements>
    <a:clrScheme name="Escritório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 panose="020F0302020204030204" pitchFamily="0" charset="1"/>
        <a:ea typeface=""/>
        <a:cs typeface=""/>
      </a:majorFont>
      <a:minorFont>
        <a:latin typeface="Calibri" panose="020F0502020204030204" pitchFamily="0" charset="1"/>
        <a:ea typeface=""/>
        <a:cs typeface=""/>
      </a:minorFont>
    </a:fontScheme>
    <a:fmtScheme>
      <a:fillStyleLst>
        <a:solidFill>
          <a:schemeClr val="phClr"/>
        </a:solidFill>
        <a:gradFill>
          <a:gsLst>
            <a:gs pos="0">
              <a:schemeClr val="phClr">
                <a:lumMod val="110000"/>
                <a:tint val="67000"/>
              </a:schemeClr>
            </a:gs>
            <a:gs pos="50000">
              <a:schemeClr val="phClr">
                <a:lumMod val="105000"/>
                <a:tint val="73000"/>
              </a:schemeClr>
            </a:gs>
            <a:gs pos="100000">
              <a:schemeClr val="phClr">
                <a:lumMod val="105000"/>
                <a:tint val="81000"/>
              </a:schemeClr>
            </a:gs>
          </a:gsLst>
          <a:lin ang="5400000" scaled="0"/>
          <a:tileRect l="0" t="0" r="0" b="0"/>
        </a:gradFill>
        <a:gradFill>
          <a:gsLst>
            <a:gs pos="0">
              <a:schemeClr val="phClr">
                <a:lumMod val="102000"/>
                <a:tint val="94000"/>
              </a:schemeClr>
            </a:gs>
            <a:gs pos="50000">
              <a:schemeClr val="phClr">
                <a:lumMod val="100000"/>
                <a:shade val="100000"/>
              </a:schemeClr>
            </a:gs>
            <a:gs pos="100000">
              <a:schemeClr val="phClr">
                <a:lumMod val="99000"/>
                <a:shade val="78000"/>
              </a:schemeClr>
            </a:gs>
          </a:gsLst>
          <a:lin ang="5400000" scaled="0"/>
          <a:tileRect l="0" t="0" r="0" b="0"/>
        </a:gradFill>
      </a:fillStyleLst>
      <a:lnStyleLst>
        <a:ln w="6350" cap="flat" cmpd="sng" algn="ctr">
          <a:prstDash val="solid"/>
          <a:miter lim="800000"/>
        </a:ln>
        <a:ln w="12700" cap="flat" cmpd="sng" algn="ctr">
          <a:prstDash val="solid"/>
          <a:miter lim="800000"/>
        </a:ln>
        <a:ln w="19050" cap="flat" cmpd="sng" algn="ctr"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>
            <a:tint val="95000"/>
          </a:schemeClr>
        </a:solidFill>
        <a:gradFill>
          <a:gsLst>
            <a:gs pos="0">
              <a:schemeClr val="phClr">
                <a:tint val="93000"/>
                <a:shade val="98000"/>
                <a:lumMod val="102000"/>
              </a:schemeClr>
            </a:gs>
            <a:gs pos="50000">
              <a:schemeClr val="phClr">
                <a:tint val="98000"/>
                <a:shade val="90000"/>
                <a:lumMod val="103000"/>
              </a:schemeClr>
            </a:gs>
            <a:gs pos="100000">
              <a:schemeClr val="phClr">
                <a:shade val="63000"/>
              </a:schemeClr>
            </a:gs>
          </a:gsLst>
          <a:lin ang="5400000" scaled="0"/>
          <a:tileRect l="0" t="0" r="0" b="0"/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4800</TotalTime>
  <Application>LibreOffice/24.8.2.1$Windows_X86_64 LibreOffice_project/0f794b6e29741098670a3b95d60478a65d05ef13</Application>
  <AppVersion>15.0000</AppVersion>
  <Words>997</Words>
  <Paragraphs>147</Paragraphs>
  <Company>SESI SENAI SP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2024-06-02T17:22:19Z</dcterms:created>
  <dc:creator>Conta da Microsoft</dc:creator>
  <dc:description/>
  <dc:language>pt-BR</dc:language>
  <cp:lastModifiedBy/>
  <cp:lastPrinted>2024-11-08T09:31:22Z</cp:lastPrinted>
  <dcterms:modified xsi:type="dcterms:W3CDTF">2024-11-12T07:18:48Z</dcterms:modified>
  <cp:revision>85</cp:revision>
  <dc:subject/>
  <dc:title>Apresentação do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Widescreen</vt:lpwstr>
  </property>
  <property fmtid="{D5CDD505-2E9C-101B-9397-08002B2CF9AE}" pid="3" name="Slides">
    <vt:i4>13</vt:i4>
  </property>
</Properties>
</file>